
<file path=[Content_Types].xml><?xml version="1.0" encoding="utf-8"?>
<Types xmlns="http://schemas.openxmlformats.org/package/2006/content-types">
  <Default Extension="emf" ContentType="image/x-emf"/>
  <Default Extension="jpeg" ContentType="image/jpeg"/>
  <Default Extension="mp3" ContentType="audio/m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93455" r:id="rId4"/>
  </p:sldMasterIdLst>
  <p:notesMasterIdLst>
    <p:notesMasterId r:id="rId45"/>
  </p:notesMasterIdLst>
  <p:handoutMasterIdLst>
    <p:handoutMasterId r:id="rId46"/>
  </p:handoutMasterIdLst>
  <p:sldIdLst>
    <p:sldId id="2188" r:id="rId5"/>
    <p:sldId id="2240" r:id="rId6"/>
    <p:sldId id="2189" r:id="rId7"/>
    <p:sldId id="2174" r:id="rId8"/>
    <p:sldId id="485" r:id="rId9"/>
    <p:sldId id="703" r:id="rId10"/>
    <p:sldId id="2197" r:id="rId11"/>
    <p:sldId id="2249" r:id="rId12"/>
    <p:sldId id="720" r:id="rId13"/>
    <p:sldId id="731" r:id="rId14"/>
    <p:sldId id="2241" r:id="rId15"/>
    <p:sldId id="343" r:id="rId16"/>
    <p:sldId id="2163" r:id="rId17"/>
    <p:sldId id="2244" r:id="rId18"/>
    <p:sldId id="2242" r:id="rId19"/>
    <p:sldId id="2191" r:id="rId20"/>
    <p:sldId id="2248" r:id="rId21"/>
    <p:sldId id="753" r:id="rId22"/>
    <p:sldId id="2243" r:id="rId23"/>
    <p:sldId id="2161" r:id="rId24"/>
    <p:sldId id="2143" r:id="rId25"/>
    <p:sldId id="895" r:id="rId26"/>
    <p:sldId id="867" r:id="rId27"/>
    <p:sldId id="2245" r:id="rId28"/>
    <p:sldId id="2246" r:id="rId29"/>
    <p:sldId id="2247" r:id="rId30"/>
    <p:sldId id="2162" r:id="rId31"/>
    <p:sldId id="2234" r:id="rId32"/>
    <p:sldId id="378" r:id="rId33"/>
    <p:sldId id="2141" r:id="rId34"/>
    <p:sldId id="2198" r:id="rId35"/>
    <p:sldId id="2193" r:id="rId36"/>
    <p:sldId id="2159" r:id="rId37"/>
    <p:sldId id="2192" r:id="rId38"/>
    <p:sldId id="748" r:id="rId39"/>
    <p:sldId id="2160" r:id="rId40"/>
    <p:sldId id="721" r:id="rId41"/>
    <p:sldId id="518" r:id="rId42"/>
    <p:sldId id="2168" r:id="rId43"/>
    <p:sldId id="1281" r:id="rId44"/>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326" autoAdjust="0"/>
    <p:restoredTop sz="88014"/>
  </p:normalViewPr>
  <p:slideViewPr>
    <p:cSldViewPr snapToGrid="0" snapToObjects="1">
      <p:cViewPr varScale="1">
        <p:scale>
          <a:sx n="142" d="100"/>
          <a:sy n="142" d="100"/>
        </p:scale>
        <p:origin x="936" y="176"/>
      </p:cViewPr>
      <p:guideLst>
        <p:guide orient="horz" pos="1620"/>
        <p:guide pos="2880"/>
      </p:guideLst>
    </p:cSldViewPr>
  </p:slideViewPr>
  <p:notesTextViewPr>
    <p:cViewPr>
      <p:scale>
        <a:sx n="100" d="100"/>
        <a:sy n="100" d="100"/>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19D8D1-DDE5-8C48-AA57-8DA1AF8D26A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dirty="0"/>
          </a:p>
        </p:txBody>
      </p:sp>
      <p:sp>
        <p:nvSpPr>
          <p:cNvPr id="3" name="Date Placeholder 2">
            <a:extLst>
              <a:ext uri="{FF2B5EF4-FFF2-40B4-BE49-F238E27FC236}">
                <a16:creationId xmlns:a16="http://schemas.microsoft.com/office/drawing/2014/main" id="{00E100AF-BCC0-F348-959D-794BF81A0EB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CD1F66E-CDE8-DD4C-AC3A-3BB7AF2FF99B}" type="datetimeFigureOut">
              <a:rPr lang="en-CA" smtClean="0"/>
              <a:t>2026-08-09</a:t>
            </a:fld>
            <a:endParaRPr lang="en-CA" dirty="0"/>
          </a:p>
        </p:txBody>
      </p:sp>
      <p:sp>
        <p:nvSpPr>
          <p:cNvPr id="4" name="Footer Placeholder 3">
            <a:extLst>
              <a:ext uri="{FF2B5EF4-FFF2-40B4-BE49-F238E27FC236}">
                <a16:creationId xmlns:a16="http://schemas.microsoft.com/office/drawing/2014/main" id="{473C87CA-70F2-A043-967F-0B24ACE8010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dirty="0"/>
          </a:p>
        </p:txBody>
      </p:sp>
      <p:sp>
        <p:nvSpPr>
          <p:cNvPr id="5" name="Slide Number Placeholder 4">
            <a:extLst>
              <a:ext uri="{FF2B5EF4-FFF2-40B4-BE49-F238E27FC236}">
                <a16:creationId xmlns:a16="http://schemas.microsoft.com/office/drawing/2014/main" id="{78B49C45-B7DB-3645-97C9-4082F85B26A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D71F0DB-D816-E247-9C97-DF62F8CBF5E6}" type="slidenum">
              <a:rPr lang="en-CA" smtClean="0"/>
              <a:t>‹#›</a:t>
            </a:fld>
            <a:endParaRPr lang="en-CA" dirty="0"/>
          </a:p>
        </p:txBody>
      </p:sp>
    </p:spTree>
    <p:extLst>
      <p:ext uri="{BB962C8B-B14F-4D97-AF65-F5344CB8AC3E}">
        <p14:creationId xmlns:p14="http://schemas.microsoft.com/office/powerpoint/2010/main" val="28875373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CA" dirty="0"/>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10979562-D890-E94C-979C-B1EA2F789EB1}" type="datetimeFigureOut">
              <a:rPr lang="en-CA" smtClean="0"/>
              <a:t>2026-08-09</a:t>
            </a:fld>
            <a:endParaRPr lang="en-C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dirty="0"/>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BF5C09-93A9-9947-B3AC-0299138ECACB}" type="slidenum">
              <a:rPr lang="en-CA" smtClean="0"/>
              <a:t>‹#›</a:t>
            </a:fld>
            <a:endParaRPr lang="en-CA" dirty="0"/>
          </a:p>
        </p:txBody>
      </p:sp>
    </p:spTree>
    <p:extLst>
      <p:ext uri="{BB962C8B-B14F-4D97-AF65-F5344CB8AC3E}">
        <p14:creationId xmlns:p14="http://schemas.microsoft.com/office/powerpoint/2010/main" val="726908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6"/>
          <p:cNvSpPr>
            <a:spLocks noGrp="1" noRot="1" noChangeAspect="1" noChangeArrowheads="1" noTextEdit="1"/>
          </p:cNvSpPr>
          <p:nvPr>
            <p:ph type="sldImg"/>
          </p:nvPr>
        </p:nvSpPr>
        <p:spPr>
          <a:ln/>
        </p:spPr>
      </p:sp>
      <p:sp>
        <p:nvSpPr>
          <p:cNvPr id="17411" name="Rectangle 7"/>
          <p:cNvSpPr>
            <a:spLocks noGrp="1" noChangeArrowheads="1"/>
          </p:cNvSpPr>
          <p:nvPr>
            <p:ph type="body" idx="1"/>
          </p:nvPr>
        </p:nvSpPr>
        <p:spPr bwMode="auto">
          <a:xfrm>
            <a:off x="701349" y="4452297"/>
            <a:ext cx="5607712" cy="4216739"/>
          </a:xfrm>
          <a:prstGeom prst="rect">
            <a:avLst/>
          </a:prstGeom>
          <a:noFill/>
          <a:ln>
            <a:miter lim="800000"/>
            <a:headEnd/>
            <a:tailEnd/>
          </a:ln>
        </p:spPr>
        <p:txBody>
          <a:bodyPr lIns="91811" tIns="45907" rIns="91811" bIns="45907">
            <a:prstTxWarp prst="textNoShape">
              <a:avLst/>
            </a:prstTxWarp>
          </a:bodyPr>
          <a:lstStyle/>
          <a:p>
            <a:pPr eaLnBrk="1" hangingPunct="1"/>
            <a:endParaRPr lang="en-CA" dirty="0">
              <a:latin typeface="Times New Roman" pitchFamily="-112" charset="0"/>
            </a:endParaRPr>
          </a:p>
        </p:txBody>
      </p:sp>
    </p:spTree>
    <p:extLst>
      <p:ext uri="{BB962C8B-B14F-4D97-AF65-F5344CB8AC3E}">
        <p14:creationId xmlns:p14="http://schemas.microsoft.com/office/powerpoint/2010/main" val="2248200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838" y="4621213"/>
            <a:ext cx="5851525" cy="3779837"/>
          </a:xfrm>
          <a:prstGeom prst="rect">
            <a:avLst/>
          </a:prstGeom>
        </p:spPr>
        <p:txBody>
          <a:bodyPr/>
          <a:lstStyle/>
          <a:p>
            <a:endParaRPr lang="en-CA" dirty="0"/>
          </a:p>
        </p:txBody>
      </p:sp>
    </p:spTree>
    <p:extLst>
      <p:ext uri="{BB962C8B-B14F-4D97-AF65-F5344CB8AC3E}">
        <p14:creationId xmlns:p14="http://schemas.microsoft.com/office/powerpoint/2010/main" val="4392381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44B24-E256-1FFD-216D-81E00E2583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1F69E8-7632-C1C7-6DBB-7E72CA2526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8894CD-155E-2E13-AA25-68A3B9E83A8A}"/>
              </a:ext>
            </a:extLst>
          </p:cNvPr>
          <p:cNvSpPr>
            <a:spLocks noGrp="1"/>
          </p:cNvSpPr>
          <p:nvPr>
            <p:ph type="body" idx="1"/>
          </p:nvPr>
        </p:nvSpPr>
        <p:spPr>
          <a:xfrm>
            <a:off x="731838" y="4621213"/>
            <a:ext cx="5851525" cy="3779837"/>
          </a:xfrm>
          <a:prstGeom prst="rect">
            <a:avLst/>
          </a:prstGeom>
        </p:spPr>
        <p:txBody>
          <a:bodyPr/>
          <a:lstStyle/>
          <a:p>
            <a:endParaRPr lang="en-CA" dirty="0"/>
          </a:p>
        </p:txBody>
      </p:sp>
    </p:spTree>
    <p:extLst>
      <p:ext uri="{BB962C8B-B14F-4D97-AF65-F5344CB8AC3E}">
        <p14:creationId xmlns:p14="http://schemas.microsoft.com/office/powerpoint/2010/main" val="31495556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8BF5C09-93A9-9947-B3AC-0299138ECACB}" type="slidenum">
              <a:rPr lang="en-CA" smtClean="0"/>
              <a:t>17</a:t>
            </a:fld>
            <a:endParaRPr lang="en-CA" dirty="0"/>
          </a:p>
        </p:txBody>
      </p:sp>
    </p:spTree>
    <p:extLst>
      <p:ext uri="{BB962C8B-B14F-4D97-AF65-F5344CB8AC3E}">
        <p14:creationId xmlns:p14="http://schemas.microsoft.com/office/powerpoint/2010/main" val="11809179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8BF5C09-93A9-9947-B3AC-0299138ECACB}" type="slidenum">
              <a:rPr lang="en-CA" smtClean="0"/>
              <a:t>23</a:t>
            </a:fld>
            <a:endParaRPr lang="en-CA" dirty="0"/>
          </a:p>
        </p:txBody>
      </p:sp>
    </p:spTree>
    <p:extLst>
      <p:ext uri="{BB962C8B-B14F-4D97-AF65-F5344CB8AC3E}">
        <p14:creationId xmlns:p14="http://schemas.microsoft.com/office/powerpoint/2010/main" val="34418470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3D4A3-12E7-2BF9-5BF6-0DAA405A53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A5F901-15EA-205E-2CFD-5B4601E8F9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5B4DA3-5059-185B-586F-0C49B8FA8C72}"/>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0108E91E-A437-4A7F-776A-D1837862DE68}"/>
              </a:ext>
            </a:extLst>
          </p:cNvPr>
          <p:cNvSpPr>
            <a:spLocks noGrp="1"/>
          </p:cNvSpPr>
          <p:nvPr>
            <p:ph type="sldNum" sz="quarter" idx="5"/>
          </p:nvPr>
        </p:nvSpPr>
        <p:spPr/>
        <p:txBody>
          <a:bodyPr/>
          <a:lstStyle/>
          <a:p>
            <a:fld id="{88BF5C09-93A9-9947-B3AC-0299138ECACB}" type="slidenum">
              <a:rPr lang="en-CA" smtClean="0"/>
              <a:t>25</a:t>
            </a:fld>
            <a:endParaRPr lang="en-CA" dirty="0"/>
          </a:p>
        </p:txBody>
      </p:sp>
    </p:spTree>
    <p:extLst>
      <p:ext uri="{BB962C8B-B14F-4D97-AF65-F5344CB8AC3E}">
        <p14:creationId xmlns:p14="http://schemas.microsoft.com/office/powerpoint/2010/main" val="30362889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8BF5C09-93A9-9947-B3AC-0299138ECACB}" type="slidenum">
              <a:rPr lang="en-CA" smtClean="0"/>
              <a:t>28</a:t>
            </a:fld>
            <a:endParaRPr lang="en-CA" dirty="0"/>
          </a:p>
        </p:txBody>
      </p:sp>
    </p:spTree>
    <p:extLst>
      <p:ext uri="{BB962C8B-B14F-4D97-AF65-F5344CB8AC3E}">
        <p14:creationId xmlns:p14="http://schemas.microsoft.com/office/powerpoint/2010/main" val="6270232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8BF5C09-93A9-9947-B3AC-0299138ECACB}" type="slidenum">
              <a:rPr lang="en-CA" smtClean="0"/>
              <a:t>29</a:t>
            </a:fld>
            <a:endParaRPr lang="en-CA" dirty="0"/>
          </a:p>
        </p:txBody>
      </p:sp>
    </p:spTree>
    <p:extLst>
      <p:ext uri="{BB962C8B-B14F-4D97-AF65-F5344CB8AC3E}">
        <p14:creationId xmlns:p14="http://schemas.microsoft.com/office/powerpoint/2010/main" val="40782699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8BF5C09-93A9-9947-B3AC-0299138ECACB}" type="slidenum">
              <a:rPr lang="en-CA" smtClean="0"/>
              <a:t>32</a:t>
            </a:fld>
            <a:endParaRPr lang="en-CA" dirty="0"/>
          </a:p>
        </p:txBody>
      </p:sp>
    </p:spTree>
    <p:extLst>
      <p:ext uri="{BB962C8B-B14F-4D97-AF65-F5344CB8AC3E}">
        <p14:creationId xmlns:p14="http://schemas.microsoft.com/office/powerpoint/2010/main" val="22065079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8BF5C09-93A9-9947-B3AC-0299138ECACB}" type="slidenum">
              <a:rPr lang="en-CA" smtClean="0"/>
              <a:t>33</a:t>
            </a:fld>
            <a:endParaRPr lang="en-CA" dirty="0"/>
          </a:p>
        </p:txBody>
      </p:sp>
    </p:spTree>
    <p:extLst>
      <p:ext uri="{BB962C8B-B14F-4D97-AF65-F5344CB8AC3E}">
        <p14:creationId xmlns:p14="http://schemas.microsoft.com/office/powerpoint/2010/main" val="30890338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8BF5C09-93A9-9947-B3AC-0299138ECACB}" type="slidenum">
              <a:rPr lang="en-CA" smtClean="0"/>
              <a:t>35</a:t>
            </a:fld>
            <a:endParaRPr lang="en-CA" dirty="0"/>
          </a:p>
        </p:txBody>
      </p:sp>
    </p:spTree>
    <p:extLst>
      <p:ext uri="{BB962C8B-B14F-4D97-AF65-F5344CB8AC3E}">
        <p14:creationId xmlns:p14="http://schemas.microsoft.com/office/powerpoint/2010/main" val="40681781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8BF5C09-93A9-9947-B3AC-0299138ECACB}" type="slidenum">
              <a:rPr lang="en-CA" smtClean="0"/>
              <a:t>2</a:t>
            </a:fld>
            <a:endParaRPr lang="en-CA" dirty="0"/>
          </a:p>
        </p:txBody>
      </p:sp>
    </p:spTree>
    <p:extLst>
      <p:ext uri="{BB962C8B-B14F-4D97-AF65-F5344CB8AC3E}">
        <p14:creationId xmlns:p14="http://schemas.microsoft.com/office/powerpoint/2010/main" val="2965535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a:effectLst/>
      </p:grpSpPr>
      <p:sp>
        <p:nvSpPr>
          <p:cNvPr id="3434498" name="Rectangle 2"/>
          <p:cNvSpPr>
            <a:spLocks noGrp="1" noRot="1" noChangeAspect="1" noChangeArrowheads="1" noTextEdit="1"/>
          </p:cNvSpPr>
          <p:nvPr>
            <p:ph type="sldImg"/>
          </p:nvPr>
        </p:nvSpPr>
        <p:spPr>
          <a:xfrm>
            <a:off x="-1069975" y="279400"/>
            <a:ext cx="8815388" cy="4959350"/>
          </a:xfrm>
          <a:prstGeom prst="rect">
            <a:avLst/>
          </a:prstGeom>
          <a:solidFill>
            <a:srgbClr val="FFFFFF"/>
          </a:solidFill>
          <a:ln>
            <a:solidFill>
              <a:srgbClr val="000000"/>
            </a:solidFill>
            <a:miter lim="800000"/>
          </a:ln>
          <a:effectLst/>
        </p:spPr>
      </p:sp>
      <p:sp>
        <p:nvSpPr>
          <p:cNvPr id="3434499" name="Rectangle 3"/>
          <p:cNvSpPr>
            <a:spLocks noGrp="1" noChangeArrowheads="1"/>
          </p:cNvSpPr>
          <p:nvPr>
            <p:ph type="body" idx="1"/>
          </p:nvPr>
        </p:nvSpPr>
        <p:spPr>
          <a:xfrm>
            <a:off x="890081" y="4687581"/>
            <a:ext cx="4888928" cy="4521807"/>
          </a:xfrm>
          <a:prstGeom prst="rect">
            <a:avLst/>
          </a:prstGeom>
          <a:noFill/>
          <a:ln>
            <a:miter lim="800000"/>
          </a:ln>
          <a:effectLst/>
        </p:spPr>
        <p:txBody>
          <a:bodyPr lIns="91624" tIns="45812" rIns="91624" bIns="45812">
            <a:prstTxWarp prst="textNoShape">
              <a:avLst/>
            </a:prstTxWarp>
          </a:bodyPr>
          <a:lstStyle/>
          <a:p>
            <a:endParaRPr lang="en-CA" dirty="0">
              <a:effectLst/>
            </a:endParaRPr>
          </a:p>
        </p:txBody>
      </p:sp>
    </p:spTree>
    <p:extLst>
      <p:ext uri="{BB962C8B-B14F-4D97-AF65-F5344CB8AC3E}">
        <p14:creationId xmlns:p14="http://schemas.microsoft.com/office/powerpoint/2010/main" val="31821352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8BF5C09-93A9-9947-B3AC-0299138ECACB}" type="slidenum">
              <a:rPr lang="en-CA" smtClean="0"/>
              <a:t>37</a:t>
            </a:fld>
            <a:endParaRPr lang="en-CA" dirty="0"/>
          </a:p>
        </p:txBody>
      </p:sp>
    </p:spTree>
    <p:extLst>
      <p:ext uri="{BB962C8B-B14F-4D97-AF65-F5344CB8AC3E}">
        <p14:creationId xmlns:p14="http://schemas.microsoft.com/office/powerpoint/2010/main" val="17893998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8BF5C09-93A9-9947-B3AC-0299138ECACB}" type="slidenum">
              <a:rPr lang="en-CA" smtClean="0"/>
              <a:t>38</a:t>
            </a:fld>
            <a:endParaRPr lang="en-CA" dirty="0"/>
          </a:p>
        </p:txBody>
      </p:sp>
    </p:spTree>
    <p:extLst>
      <p:ext uri="{BB962C8B-B14F-4D97-AF65-F5344CB8AC3E}">
        <p14:creationId xmlns:p14="http://schemas.microsoft.com/office/powerpoint/2010/main" val="39563696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8BF5C09-93A9-9947-B3AC-0299138ECACB}" type="slidenum">
              <a:rPr lang="en-CA" smtClean="0"/>
              <a:t>39</a:t>
            </a:fld>
            <a:endParaRPr lang="en-CA" dirty="0"/>
          </a:p>
        </p:txBody>
      </p:sp>
    </p:spTree>
    <p:extLst>
      <p:ext uri="{BB962C8B-B14F-4D97-AF65-F5344CB8AC3E}">
        <p14:creationId xmlns:p14="http://schemas.microsoft.com/office/powerpoint/2010/main" val="26619544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8BF5C09-93A9-9947-B3AC-0299138ECACB}" type="slidenum">
              <a:rPr lang="en-CA" smtClean="0"/>
              <a:t>40</a:t>
            </a:fld>
            <a:endParaRPr lang="en-CA" dirty="0"/>
          </a:p>
        </p:txBody>
      </p:sp>
    </p:spTree>
    <p:extLst>
      <p:ext uri="{BB962C8B-B14F-4D97-AF65-F5344CB8AC3E}">
        <p14:creationId xmlns:p14="http://schemas.microsoft.com/office/powerpoint/2010/main" val="34006447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8BF5C09-93A9-9947-B3AC-0299138ECACB}" type="slidenum">
              <a:rPr lang="en-CA" smtClean="0"/>
              <a:t>3</a:t>
            </a:fld>
            <a:endParaRPr lang="en-CA" dirty="0"/>
          </a:p>
        </p:txBody>
      </p:sp>
    </p:spTree>
    <p:extLst>
      <p:ext uri="{BB962C8B-B14F-4D97-AF65-F5344CB8AC3E}">
        <p14:creationId xmlns:p14="http://schemas.microsoft.com/office/powerpoint/2010/main" val="23980503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Here are three distinct strategic paths Jeannie could take—each grounded in a different approach to balancing innovation, risk, and client trust:</a:t>
            </a:r>
          </a:p>
          <a:p>
            <a:br>
              <a:rPr lang="en-CA" dirty="0"/>
            </a:br>
            <a:endParaRPr lang="en-CA" dirty="0"/>
          </a:p>
          <a:p>
            <a:r>
              <a:rPr lang="en-CA" b="1" dirty="0"/>
              <a:t>1. Cautious Integration Strategy</a:t>
            </a:r>
          </a:p>
          <a:p>
            <a:r>
              <a:rPr lang="en-CA" dirty="0"/>
              <a:t>Jeannie could pilot generative AI </a:t>
            </a:r>
            <a:r>
              <a:rPr lang="en-CA" dirty="0" err="1"/>
              <a:t>salesbots</a:t>
            </a:r>
            <a:r>
              <a:rPr lang="en-CA" dirty="0"/>
              <a:t> internally or in a limited segment—perhaps with smaller, less risk-averse clients—while maintaining human-led relationships for key accounts like Orion. This allows PulsePoint to learn, address reliability and privacy issues, and build internal confidence without jeopardizing its reputation. Over time, as performance and trust grow, the company can expand adoption.</a:t>
            </a:r>
            <a:br>
              <a:rPr lang="en-CA" dirty="0"/>
            </a:br>
            <a:r>
              <a:rPr lang="en-CA" i="1" dirty="0"/>
              <a:t>Rationale:</a:t>
            </a:r>
            <a:r>
              <a:rPr lang="en-CA" dirty="0"/>
              <a:t> Preserves client relationships, manages risk, and positions the firm for gradual transformation rather than abrupt disruption.</a:t>
            </a:r>
          </a:p>
          <a:p>
            <a:br>
              <a:rPr lang="en-CA" dirty="0"/>
            </a:br>
            <a:endParaRPr lang="en-CA" dirty="0"/>
          </a:p>
          <a:p>
            <a:r>
              <a:rPr lang="en-CA" b="1" dirty="0"/>
              <a:t>2. Dual-Track Strategy</a:t>
            </a:r>
          </a:p>
          <a:p>
            <a:r>
              <a:rPr lang="en-CA" dirty="0"/>
              <a:t>PulsePoint could create two parallel service models: a </a:t>
            </a:r>
            <a:r>
              <a:rPr lang="en-CA" b="1" dirty="0"/>
              <a:t>human-centric premium offering</a:t>
            </a:r>
            <a:r>
              <a:rPr lang="en-CA" dirty="0"/>
              <a:t> for clients like Orion who value personal relationships, and an </a:t>
            </a:r>
            <a:r>
              <a:rPr lang="en-CA" b="1" dirty="0"/>
              <a:t>AI-enhanced model</a:t>
            </a:r>
            <a:r>
              <a:rPr lang="en-CA" dirty="0"/>
              <a:t> for cost-sensitive or tech-forward clients. This segmentation allows the firm to pursue innovation and operational efficiency while retaining clients with traditional preferences.</a:t>
            </a:r>
            <a:br>
              <a:rPr lang="en-CA" dirty="0"/>
            </a:br>
            <a:r>
              <a:rPr lang="en-CA" i="1" dirty="0"/>
              <a:t>Rationale:</a:t>
            </a:r>
            <a:r>
              <a:rPr lang="en-CA" dirty="0"/>
              <a:t> Enables differentiated positioning, caters to diverse client expectations, and buys time to refine the AI offering.</a:t>
            </a:r>
          </a:p>
          <a:p>
            <a:br>
              <a:rPr lang="en-CA" dirty="0"/>
            </a:br>
            <a:endParaRPr lang="en-CA" dirty="0"/>
          </a:p>
          <a:p>
            <a:r>
              <a:rPr lang="en-CA" b="1" dirty="0"/>
              <a:t>3. Transformational Leadership Strategy</a:t>
            </a:r>
          </a:p>
          <a:p>
            <a:r>
              <a:rPr lang="en-CA" dirty="0"/>
              <a:t>Jeannie could take a bold stance and lead the market by fully adopting generative AI across sales and service, positioning PulsePoint as a pioneer in AI-driven marketing. To manage the fallout, she could pair this with strong communication about data governance, transparency, and retraining programs for affected employees.</a:t>
            </a:r>
            <a:br>
              <a:rPr lang="en-CA" dirty="0"/>
            </a:br>
            <a:r>
              <a:rPr lang="en-CA" i="1" dirty="0"/>
              <a:t>Rationale:</a:t>
            </a:r>
            <a:r>
              <a:rPr lang="en-CA" dirty="0"/>
              <a:t> Seizes first-mover advantage, aligns with PulsePoint’s “growth stock” image, and signals strategic conviction—but carries higher risk to relationships and brand perception.</a:t>
            </a:r>
          </a:p>
          <a:p>
            <a:endParaRPr lang="en-CA" dirty="0"/>
          </a:p>
          <a:p>
            <a:endParaRPr lang="en-CA" dirty="0"/>
          </a:p>
          <a:p>
            <a:r>
              <a:rPr lang="en-CA" dirty="0"/>
              <a:t>This case works quite well for introducing </a:t>
            </a:r>
            <a:r>
              <a:rPr lang="en-CA" b="1" dirty="0"/>
              <a:t>disruptive technology</a:t>
            </a:r>
            <a:r>
              <a:rPr lang="en-CA" dirty="0"/>
              <a:t>, especially if you distinguish disruption from simply adopting an impressive new technology.</a:t>
            </a:r>
          </a:p>
          <a:p>
            <a:r>
              <a:rPr lang="en-CA" dirty="0"/>
              <a:t>In the Christensen sense, a disruptive technology is not necessarily one that is technologically superior at the outset. It often begins by being </a:t>
            </a:r>
            <a:r>
              <a:rPr lang="en-CA" b="1" dirty="0"/>
              <a:t>worse on dimensions valued by established customers</a:t>
            </a:r>
            <a:r>
              <a:rPr lang="en-CA" dirty="0"/>
              <a:t>, while being significantly better on other dimensions such as cost, convenience, accessibility, or scalability. Over time, as the technology improves, it can challenge the established way of competing.</a:t>
            </a:r>
          </a:p>
          <a:p>
            <a:r>
              <a:rPr lang="en-CA" dirty="0"/>
              <a:t>That lens creates an interesting interpretation of PulsePoint:</a:t>
            </a:r>
          </a:p>
          <a:p>
            <a:r>
              <a:rPr lang="en-CA" b="1" dirty="0"/>
              <a:t>GenAI may initially be inferior on PulsePoint’s traditional sources of value.</a:t>
            </a:r>
            <a:r>
              <a:rPr lang="en-CA" dirty="0"/>
              <a:t> Orion values personal relationships, trust, privacy, and human judgment. Mark similarly worries about understanding unstated needs, upselling, and cross-selling. On these dimensions, the </a:t>
            </a:r>
            <a:r>
              <a:rPr lang="en-CA" dirty="0" err="1"/>
              <a:t>Salesbot</a:t>
            </a:r>
            <a:r>
              <a:rPr lang="en-CA" dirty="0"/>
              <a:t> may initially </a:t>
            </a:r>
            <a:r>
              <a:rPr lang="en-CA" i="1" dirty="0"/>
              <a:t>underperform</a:t>
            </a:r>
            <a:r>
              <a:rPr lang="en-CA" dirty="0"/>
              <a:t> experienced salespeople. </a:t>
            </a:r>
          </a:p>
          <a:p>
            <a:r>
              <a:rPr lang="en-CA" b="1" dirty="0"/>
              <a:t>But it could be dramatically better on a different performance trajectory.</a:t>
            </a:r>
            <a:r>
              <a:rPr lang="en-CA" dirty="0"/>
              <a:t> The </a:t>
            </a:r>
            <a:r>
              <a:rPr lang="en-CA" dirty="0" err="1"/>
              <a:t>Salesbot</a:t>
            </a:r>
            <a:r>
              <a:rPr lang="en-CA" dirty="0"/>
              <a:t> potentially offers much lower cost, faster response, 24/7 availability, scalability, and eventually automated content creation. These attributes become particularly important given PulsePoint's high-cost structure and profitability concerns. </a:t>
            </a:r>
          </a:p>
          <a:p>
            <a:r>
              <a:rPr lang="en-CA" b="1" dirty="0"/>
              <a:t>The biggest customers may actually discourage adoption.</a:t>
            </a:r>
            <a:r>
              <a:rPr lang="en-CA" dirty="0"/>
              <a:t> Orion's response is particularly important. PulsePoint's largest client is effectively saying, </a:t>
            </a:r>
            <a:r>
              <a:rPr lang="en-CA" i="1" dirty="0"/>
              <a:t>don't give us this technology</a:t>
            </a:r>
            <a:r>
              <a:rPr lang="en-CA" dirty="0"/>
              <a:t>. This resembles the classic innovator's dilemma: listening carefully to today's best customers can rationally lead an incumbent to underinvest in something that could become important tomorrow. </a:t>
            </a:r>
          </a:p>
          <a:p>
            <a:r>
              <a:rPr lang="en-CA" b="1" dirty="0"/>
              <a:t>The organizational resistance is rational, not simply resistance to change.</a:t>
            </a:r>
            <a:r>
              <a:rPr lang="en-CA" dirty="0"/>
              <a:t> Mark and Linda have legitimate concerns because they are evaluating GenAI against the requirements of PulsePoint's </a:t>
            </a:r>
            <a:r>
              <a:rPr lang="en-CA" b="1" dirty="0"/>
              <a:t>current business model and customers</a:t>
            </a:r>
            <a:r>
              <a:rPr lang="en-CA" dirty="0"/>
              <a:t>. John and Jeannie are implicitly evaluating it against what the </a:t>
            </a:r>
            <a:r>
              <a:rPr lang="en-CA" b="1" dirty="0"/>
              <a:t>future business model might become</a:t>
            </a:r>
            <a:r>
              <a:rPr lang="en-CA" dirty="0"/>
              <a:t>. </a:t>
            </a:r>
          </a:p>
          <a:p>
            <a:r>
              <a:rPr lang="en-CA" b="1" dirty="0"/>
              <a:t>The real threat may come from a different competitor.</a:t>
            </a:r>
            <a:r>
              <a:rPr lang="en-CA" dirty="0"/>
              <a:t> Imagine a new digital marketing company built around AI from the beginning. It might initially serve smaller or more price-sensitive clients who are willing to accept less personalization in exchange for dramatically lower prices and faster service. As its AI capabilities improve, it could move toward PulsePoint's mainstream customers. That would be much closer to Christensen's classic disruption pattern. </a:t>
            </a:r>
          </a:p>
          <a:p>
            <a:r>
              <a:rPr lang="en-CA" dirty="0"/>
              <a:t>This leads to what I think is the most useful </a:t>
            </a:r>
            <a:r>
              <a:rPr lang="en-CA" b="1" dirty="0"/>
              <a:t>teaching insight</a:t>
            </a:r>
            <a:r>
              <a:rPr lang="en-CA" dirty="0"/>
              <a:t> from the case:</a:t>
            </a:r>
          </a:p>
          <a:p>
            <a:r>
              <a:rPr lang="en-CA" b="1" dirty="0"/>
              <a:t>The dilemma is not whether GenAI is better than people today. It is whether its different trajectory of improvement could eventually redefine what customers value and how the industry competes.</a:t>
            </a:r>
            <a:endParaRPr lang="en-CA" dirty="0"/>
          </a:p>
          <a:p>
            <a:r>
              <a:rPr lang="en-CA" dirty="0"/>
              <a:t>You could depict the case with a simple disruption diagram:</a:t>
            </a:r>
          </a:p>
          <a:p>
            <a:r>
              <a:rPr lang="en-CA" b="1" dirty="0"/>
              <a:t>Traditional performance trajectory:</a:t>
            </a:r>
            <a:br>
              <a:rPr lang="en-CA" dirty="0"/>
            </a:br>
            <a:r>
              <a:rPr lang="en-CA" dirty="0"/>
              <a:t>Human sales/service → high personalization, relationships, judgment → </a:t>
            </a:r>
            <a:r>
              <a:rPr lang="en-CA" b="1" dirty="0"/>
              <a:t>high cost</a:t>
            </a:r>
            <a:endParaRPr lang="en-CA" dirty="0"/>
          </a:p>
          <a:p>
            <a:r>
              <a:rPr lang="en-CA" b="1" dirty="0"/>
              <a:t>Emerging trajectory:</a:t>
            </a:r>
            <a:br>
              <a:rPr lang="en-CA" dirty="0"/>
            </a:br>
            <a:r>
              <a:rPr lang="en-CA" dirty="0"/>
              <a:t>AI </a:t>
            </a:r>
            <a:r>
              <a:rPr lang="en-CA" dirty="0" err="1"/>
              <a:t>Salesbot</a:t>
            </a:r>
            <a:r>
              <a:rPr lang="en-CA" dirty="0"/>
              <a:t> → initially weaker relationships/judgment → </a:t>
            </a:r>
            <a:r>
              <a:rPr lang="en-CA" b="1" dirty="0"/>
              <a:t>low cost + speed + scale</a:t>
            </a:r>
            <a:r>
              <a:rPr lang="en-CA" dirty="0"/>
              <a:t> → improving capabilities → potentially sufficient or superior performance</a:t>
            </a:r>
          </a:p>
          <a:p>
            <a:r>
              <a:rPr lang="en-CA" dirty="0"/>
              <a:t>There is also a useful nuance for students: </a:t>
            </a:r>
            <a:r>
              <a:rPr lang="en-CA" b="1" dirty="0"/>
              <a:t>GenAI itself is not automatically disruptive.</a:t>
            </a:r>
            <a:r>
              <a:rPr lang="en-CA" dirty="0"/>
              <a:t> If PulsePoint simply uses it to make its existing salespeople more productive, it is more accurately a </a:t>
            </a:r>
            <a:r>
              <a:rPr lang="en-CA" b="1" dirty="0"/>
              <a:t>sustaining innovation</a:t>
            </a:r>
            <a:r>
              <a:rPr lang="en-CA" dirty="0"/>
              <a:t>. It becomes potentially disruptive when it enables a different value proposition, cost structure, customer segment, or business model that can eventually challenge the existing model.</a:t>
            </a:r>
          </a:p>
          <a:p>
            <a:r>
              <a:rPr lang="en-CA" dirty="0"/>
              <a:t>That distinction could generate a strong class question:</a:t>
            </a:r>
          </a:p>
          <a:p>
            <a:r>
              <a:rPr lang="en-CA" b="1" dirty="0"/>
              <a:t>“Is PulsePoint facing a disruptive technology, or is it turning a potentially disruptive technology into a sustaining innovation?”</a:t>
            </a:r>
            <a:endParaRPr lang="en-CA" dirty="0"/>
          </a:p>
          <a:p>
            <a:r>
              <a:rPr lang="en-CA" dirty="0"/>
              <a:t>I think that question would work particularly well because there isn't an obvious answer. PulsePoint could </a:t>
            </a:r>
            <a:r>
              <a:rPr lang="en-CA" b="1" dirty="0"/>
              <a:t>augment its salespeople</a:t>
            </a:r>
            <a:r>
              <a:rPr lang="en-CA" dirty="0"/>
              <a:t>, </a:t>
            </a:r>
            <a:r>
              <a:rPr lang="en-CA" b="1" dirty="0"/>
              <a:t>replace substantial parts of the existing model</a:t>
            </a:r>
            <a:r>
              <a:rPr lang="en-CA" dirty="0"/>
              <a:t>, or even </a:t>
            </a:r>
            <a:r>
              <a:rPr lang="en-CA" b="1" dirty="0"/>
              <a:t>create a separate AI-first offering for customers who value cost, speed, and convenience over high-touch service</a:t>
            </a:r>
            <a:r>
              <a:rPr lang="en-CA" dirty="0"/>
              <a:t>. Those choices connect the technology directly to Christensen's core argument rather than treating “disruptive” simply as synonymous with “transformative.”</a:t>
            </a:r>
          </a:p>
          <a:p>
            <a:endParaRPr lang="en-CA" dirty="0"/>
          </a:p>
          <a:p>
            <a:endParaRPr lang="en-CA" dirty="0"/>
          </a:p>
        </p:txBody>
      </p:sp>
      <p:sp>
        <p:nvSpPr>
          <p:cNvPr id="4" name="Slide Number Placeholder 3"/>
          <p:cNvSpPr>
            <a:spLocks noGrp="1"/>
          </p:cNvSpPr>
          <p:nvPr>
            <p:ph type="sldNum" sz="quarter" idx="5"/>
          </p:nvPr>
        </p:nvSpPr>
        <p:spPr/>
        <p:txBody>
          <a:bodyPr/>
          <a:lstStyle/>
          <a:p>
            <a:fld id="{88BF5C09-93A9-9947-B3AC-0299138ECACB}" type="slidenum">
              <a:rPr lang="en-CA" smtClean="0"/>
              <a:t>4</a:t>
            </a:fld>
            <a:endParaRPr lang="en-CA" dirty="0"/>
          </a:p>
        </p:txBody>
      </p:sp>
    </p:spTree>
    <p:extLst>
      <p:ext uri="{BB962C8B-B14F-4D97-AF65-F5344CB8AC3E}">
        <p14:creationId xmlns:p14="http://schemas.microsoft.com/office/powerpoint/2010/main" val="12343083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bwMode="auto">
          <a:xfrm>
            <a:off x="870688" y="4717577"/>
            <a:ext cx="4927715" cy="4477787"/>
          </a:xfrm>
          <a:prstGeom prst="rect">
            <a:avLst/>
          </a:prstGeom>
          <a:noFill/>
          <a:ln>
            <a:miter lim="800000"/>
            <a:headEnd/>
            <a:tailEnd/>
          </a:ln>
        </p:spPr>
        <p:txBody>
          <a:bodyPr lIns="91142" tIns="45568" rIns="91142" bIns="45568">
            <a:prstTxWarp prst="textNoShape">
              <a:avLst/>
            </a:prstTxWarp>
          </a:bodyPr>
          <a:lstStyle/>
          <a:p>
            <a:pPr defTabSz="942217"/>
            <a:endParaRPr lang="en-CA" dirty="0">
              <a:latin typeface="Georgia" panose="02040502050405020303" pitchFamily="18" charset="0"/>
            </a:endParaRPr>
          </a:p>
        </p:txBody>
      </p:sp>
    </p:spTree>
    <p:extLst>
      <p:ext uri="{BB962C8B-B14F-4D97-AF65-F5344CB8AC3E}">
        <p14:creationId xmlns:p14="http://schemas.microsoft.com/office/powerpoint/2010/main" val="17833431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838" y="4621213"/>
            <a:ext cx="5851525" cy="3779837"/>
          </a:xfrm>
          <a:prstGeom prst="rect">
            <a:avLst/>
          </a:prstGeom>
        </p:spPr>
        <p:txBody>
          <a:bodyPr/>
          <a:lstStyle/>
          <a:p>
            <a:endParaRPr lang="en-CA" dirty="0"/>
          </a:p>
        </p:txBody>
      </p:sp>
    </p:spTree>
    <p:extLst>
      <p:ext uri="{BB962C8B-B14F-4D97-AF65-F5344CB8AC3E}">
        <p14:creationId xmlns:p14="http://schemas.microsoft.com/office/powerpoint/2010/main" val="8022390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8BF5C09-93A9-9947-B3AC-0299138ECACB}" type="slidenum">
              <a:rPr lang="en-CA" smtClean="0"/>
              <a:t>7</a:t>
            </a:fld>
            <a:endParaRPr lang="en-CA" dirty="0"/>
          </a:p>
        </p:txBody>
      </p:sp>
    </p:spTree>
    <p:extLst>
      <p:ext uri="{BB962C8B-B14F-4D97-AF65-F5344CB8AC3E}">
        <p14:creationId xmlns:p14="http://schemas.microsoft.com/office/powerpoint/2010/main" val="38916469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CA" sz="2200" dirty="0"/>
              <a:t>Enough to ask the </a:t>
            </a:r>
            <a:r>
              <a:rPr lang="en-CA" sz="2200" b="1" dirty="0"/>
              <a:t>right questions</a:t>
            </a:r>
            <a:r>
              <a:rPr lang="en-CA" sz="2200" dirty="0"/>
              <a:t> and make </a:t>
            </a:r>
            <a:r>
              <a:rPr lang="en-CA" sz="2200" b="1" dirty="0"/>
              <a:t>informed decisions</a:t>
            </a:r>
            <a:r>
              <a:rPr lang="en-CA" sz="2200" dirty="0"/>
              <a:t>.</a:t>
            </a:r>
          </a:p>
          <a:p>
            <a:pPr lvl="2"/>
            <a:r>
              <a:rPr lang="en-CA" sz="2000" dirty="0"/>
              <a:t>A leader doesn’t need to code or architect systems but should understand how digital technologies create value, what risks they introduce, and how they shape strategy. The goal is digital literacy, not technical mastery.</a:t>
            </a:r>
          </a:p>
          <a:p>
            <a:pPr lvl="1"/>
            <a:r>
              <a:rPr lang="en-CA" sz="2200" dirty="0"/>
              <a:t>Enough to </a:t>
            </a:r>
            <a:r>
              <a:rPr lang="en-CA" sz="2200" b="1" dirty="0"/>
              <a:t>bridge the gap</a:t>
            </a:r>
            <a:r>
              <a:rPr lang="en-CA" sz="2200" dirty="0"/>
              <a:t> between business and technology teams.</a:t>
            </a:r>
          </a:p>
          <a:p>
            <a:pPr lvl="2"/>
            <a:r>
              <a:rPr lang="en-CA" sz="2000" dirty="0"/>
              <a:t>Effective leaders can translate strategic goals into technology priorities and vice versa. They recognize when a proposal is visionary versus unrealistic, and they can challenge both technologists and business managers with equal confidence.</a:t>
            </a:r>
          </a:p>
          <a:p>
            <a:pPr lvl="1"/>
            <a:r>
              <a:rPr lang="en-CA" sz="2200" dirty="0"/>
              <a:t>Enough to lead </a:t>
            </a:r>
            <a:r>
              <a:rPr lang="en-CA" sz="2200" b="1" dirty="0"/>
              <a:t>cultural</a:t>
            </a:r>
            <a:r>
              <a:rPr lang="en-CA" sz="2200" dirty="0"/>
              <a:t> and </a:t>
            </a:r>
            <a:r>
              <a:rPr lang="en-CA" sz="2200" b="1" dirty="0"/>
              <a:t>organizational change</a:t>
            </a:r>
            <a:r>
              <a:rPr lang="en-CA" sz="2200" dirty="0"/>
              <a:t> around digital.</a:t>
            </a:r>
          </a:p>
          <a:p>
            <a:pPr lvl="2"/>
            <a:r>
              <a:rPr lang="en-CA" sz="2000" dirty="0"/>
              <a:t>The most successful leaders grasp that digital transformation is less about tools and more about shifting mindsets, data-driven decision making, and cross-functional collaboration. Their knowledge must help them inspire, not just implement.</a:t>
            </a:r>
            <a:endParaRPr lang="en-CA" dirty="0"/>
          </a:p>
        </p:txBody>
      </p:sp>
      <p:sp>
        <p:nvSpPr>
          <p:cNvPr id="4" name="Slide Number Placeholder 3"/>
          <p:cNvSpPr>
            <a:spLocks noGrp="1"/>
          </p:cNvSpPr>
          <p:nvPr>
            <p:ph type="sldNum" sz="quarter" idx="5"/>
          </p:nvPr>
        </p:nvSpPr>
        <p:spPr/>
        <p:txBody>
          <a:bodyPr/>
          <a:lstStyle/>
          <a:p>
            <a:fld id="{88BF5C09-93A9-9947-B3AC-0299138ECACB}" type="slidenum">
              <a:rPr lang="en-CA" smtClean="0"/>
              <a:t>9</a:t>
            </a:fld>
            <a:endParaRPr lang="en-CA" dirty="0"/>
          </a:p>
        </p:txBody>
      </p:sp>
    </p:spTree>
    <p:extLst>
      <p:ext uri="{BB962C8B-B14F-4D97-AF65-F5344CB8AC3E}">
        <p14:creationId xmlns:p14="http://schemas.microsoft.com/office/powerpoint/2010/main" val="7669870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8BF5C09-93A9-9947-B3AC-0299138ECACB}" type="slidenum">
              <a:rPr lang="en-CA" smtClean="0"/>
              <a:t>11</a:t>
            </a:fld>
            <a:endParaRPr lang="en-CA" dirty="0"/>
          </a:p>
        </p:txBody>
      </p:sp>
    </p:spTree>
    <p:extLst>
      <p:ext uri="{BB962C8B-B14F-4D97-AF65-F5344CB8AC3E}">
        <p14:creationId xmlns:p14="http://schemas.microsoft.com/office/powerpoint/2010/main" val="34870215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820832" y="678129"/>
            <a:ext cx="7546228" cy="1375834"/>
          </a:xfrm>
          <a:prstGeom prst="rect">
            <a:avLst/>
          </a:prstGeom>
        </p:spPr>
        <p:txBody>
          <a:bodyPr lIns="0" rIns="0" anchor="b" anchorCtr="0">
            <a:normAutofit/>
          </a:bodyPr>
          <a:lstStyle>
            <a:lvl1pPr algn="l">
              <a:defRPr sz="3200" baseline="0"/>
            </a:lvl1pPr>
          </a:lstStyle>
          <a:p>
            <a:r>
              <a:rPr lang="en-US" dirty="0"/>
              <a:t>CLICK TO EDIT SESSION TITLE</a:t>
            </a:r>
          </a:p>
        </p:txBody>
      </p:sp>
      <p:sp>
        <p:nvSpPr>
          <p:cNvPr id="8" name="Subtitle 2"/>
          <p:cNvSpPr>
            <a:spLocks noGrp="1"/>
          </p:cNvSpPr>
          <p:nvPr>
            <p:ph type="subTitle" idx="1" hasCustomPrompt="1"/>
          </p:nvPr>
        </p:nvSpPr>
        <p:spPr>
          <a:xfrm>
            <a:off x="820831" y="2053963"/>
            <a:ext cx="7567594" cy="1138773"/>
          </a:xfrm>
          <a:prstGeom prst="rect">
            <a:avLst/>
          </a:prstGeom>
        </p:spPr>
        <p:txBody>
          <a:bodyPr wrap="square" lIns="0" rIns="0">
            <a:spAutoFit/>
          </a:bodyPr>
          <a:lstStyle>
            <a:lvl1pPr marL="0" indent="0" algn="l">
              <a:buNone/>
              <a:defRPr sz="2000" baseline="0">
                <a:solidFill>
                  <a:schemeClr val="tx1">
                    <a:lumMod val="85000"/>
                    <a:lumOff val="1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Program Name</a:t>
            </a:r>
          </a:p>
          <a:p>
            <a:r>
              <a:rPr lang="en-US" dirty="0"/>
              <a:t>Date (e.g. July 1 to July 9, 2011)</a:t>
            </a:r>
          </a:p>
          <a:p>
            <a:r>
              <a:rPr lang="en-US" dirty="0"/>
              <a:t>Speaker/Faculty Name</a:t>
            </a:r>
          </a:p>
        </p:txBody>
      </p:sp>
    </p:spTree>
    <p:extLst>
      <p:ext uri="{BB962C8B-B14F-4D97-AF65-F5344CB8AC3E}">
        <p14:creationId xmlns:p14="http://schemas.microsoft.com/office/powerpoint/2010/main" val="1728351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49249" y="760780"/>
            <a:ext cx="8469009" cy="3833843"/>
          </a:xfrm>
          <a:prstGeom prst="rect">
            <a:avLst/>
          </a:prstGeom>
        </p:spPr>
        <p:txBody>
          <a:bodyPr>
            <a:normAutofit/>
          </a:bodyPr>
          <a:lstStyle>
            <a:lvl1pPr>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dirty="0"/>
          </a:p>
        </p:txBody>
      </p:sp>
      <p:sp>
        <p:nvSpPr>
          <p:cNvPr id="7" name="Footer Placeholder 4"/>
          <p:cNvSpPr>
            <a:spLocks noGrp="1"/>
          </p:cNvSpPr>
          <p:nvPr>
            <p:ph type="ftr" sz="quarter" idx="3"/>
          </p:nvPr>
        </p:nvSpPr>
        <p:spPr>
          <a:xfrm>
            <a:off x="0" y="4882852"/>
            <a:ext cx="4942830" cy="260648"/>
          </a:xfrm>
          <a:prstGeom prst="rect">
            <a:avLst/>
          </a:prstGeom>
          <a:noFill/>
          <a:ln>
            <a:noFill/>
          </a:ln>
          <a:effectLst/>
        </p:spPr>
        <p:txBody>
          <a:bodyPr anchor="ctr"/>
          <a:lstStyle>
            <a:lvl1pPr algn="l">
              <a:defRPr sz="1000" b="0">
                <a:solidFill>
                  <a:schemeClr val="bg1">
                    <a:lumMod val="50000"/>
                  </a:schemeClr>
                </a:solidFill>
                <a:effectLst/>
              </a:defRPr>
            </a:lvl1pPr>
          </a:lstStyle>
          <a:p>
            <a:endParaRPr lang="en-CA" dirty="0"/>
          </a:p>
        </p:txBody>
      </p:sp>
      <p:sp>
        <p:nvSpPr>
          <p:cNvPr id="8" name="Title Placeholder 1"/>
          <p:cNvSpPr>
            <a:spLocks noGrp="1"/>
          </p:cNvSpPr>
          <p:nvPr>
            <p:ph type="title"/>
          </p:nvPr>
        </p:nvSpPr>
        <p:spPr>
          <a:xfrm>
            <a:off x="349249" y="44624"/>
            <a:ext cx="7500665" cy="648072"/>
          </a:xfrm>
          <a:prstGeom prst="rect">
            <a:avLst/>
          </a:prstGeom>
        </p:spPr>
        <p:txBody>
          <a:bodyPr vert="horz" lIns="91440" tIns="45720" rIns="91440" bIns="45720" rtlCol="0" anchor="ctr">
            <a:noAutofit/>
          </a:bodyPr>
          <a:lstStyle/>
          <a:p>
            <a:r>
              <a:rPr lang="en-US" dirty="0"/>
              <a:t>Click to edit slide title</a:t>
            </a:r>
          </a:p>
        </p:txBody>
      </p:sp>
    </p:spTree>
    <p:extLst>
      <p:ext uri="{BB962C8B-B14F-4D97-AF65-F5344CB8AC3E}">
        <p14:creationId xmlns:p14="http://schemas.microsoft.com/office/powerpoint/2010/main" val="3220382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a:prstGeom prst="rect">
            <a:avLst/>
          </a:prstGeom>
        </p:spPr>
        <p:txBody>
          <a:bodyPr anchor="t"/>
          <a:lstStyle>
            <a:lvl1pPr algn="l">
              <a:defRPr sz="32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91AF2B4D-6B12-4EDF-87BB-2B55CECB6611}" type="slidenum">
              <a:rPr lang="en-US" smtClean="0"/>
              <a:pPr/>
              <a:t>‹#›</a:t>
            </a:fld>
            <a:endParaRPr lang="en-US" dirty="0"/>
          </a:p>
        </p:txBody>
      </p:sp>
      <p:sp>
        <p:nvSpPr>
          <p:cNvPr id="7" name="Footer Placeholder 4"/>
          <p:cNvSpPr>
            <a:spLocks noGrp="1"/>
          </p:cNvSpPr>
          <p:nvPr>
            <p:ph type="ftr" sz="quarter" idx="3"/>
          </p:nvPr>
        </p:nvSpPr>
        <p:spPr>
          <a:xfrm>
            <a:off x="0" y="4882852"/>
            <a:ext cx="4942830" cy="260648"/>
          </a:xfrm>
          <a:prstGeom prst="rect">
            <a:avLst/>
          </a:prstGeom>
          <a:noFill/>
          <a:ln>
            <a:noFill/>
          </a:ln>
          <a:effectLst/>
        </p:spPr>
        <p:txBody>
          <a:bodyPr anchor="ctr"/>
          <a:lstStyle>
            <a:lvl1pPr algn="l">
              <a:defRPr sz="1000" b="0">
                <a:solidFill>
                  <a:schemeClr val="bg1">
                    <a:lumMod val="50000"/>
                  </a:schemeClr>
                </a:solidFill>
                <a:effectLst/>
              </a:defRPr>
            </a:lvl1pPr>
          </a:lstStyle>
          <a:p>
            <a:endParaRPr lang="en-CA" dirty="0"/>
          </a:p>
        </p:txBody>
      </p:sp>
    </p:spTree>
    <p:extLst>
      <p:ext uri="{BB962C8B-B14F-4D97-AF65-F5344CB8AC3E}">
        <p14:creationId xmlns:p14="http://schemas.microsoft.com/office/powerpoint/2010/main" val="1122394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151335"/>
            <a:ext cx="4040188"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631156"/>
            <a:ext cx="4040188"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2066355A-084C-D24E-9AD2-7E4FC41EA627}" type="slidenum">
              <a:rPr lang="en-US" smtClean="0"/>
              <a:t>‹#›</a:t>
            </a:fld>
            <a:endParaRPr lang="en-US" dirty="0"/>
          </a:p>
        </p:txBody>
      </p:sp>
      <p:sp>
        <p:nvSpPr>
          <p:cNvPr id="10" name="Footer Placeholder 4"/>
          <p:cNvSpPr>
            <a:spLocks noGrp="1"/>
          </p:cNvSpPr>
          <p:nvPr>
            <p:ph type="ftr" sz="quarter" idx="13"/>
          </p:nvPr>
        </p:nvSpPr>
        <p:spPr>
          <a:xfrm>
            <a:off x="0" y="4882852"/>
            <a:ext cx="4942830" cy="260648"/>
          </a:xfrm>
          <a:prstGeom prst="rect">
            <a:avLst/>
          </a:prstGeom>
          <a:noFill/>
          <a:ln>
            <a:noFill/>
          </a:ln>
          <a:effectLst/>
        </p:spPr>
        <p:txBody>
          <a:bodyPr anchor="ctr"/>
          <a:lstStyle>
            <a:lvl1pPr algn="l">
              <a:defRPr sz="1000" b="0">
                <a:solidFill>
                  <a:schemeClr val="bg1">
                    <a:lumMod val="50000"/>
                  </a:schemeClr>
                </a:solidFill>
                <a:effectLst/>
              </a:defRPr>
            </a:lvl1pPr>
          </a:lstStyle>
          <a:p>
            <a:endParaRPr lang="en-CA" dirty="0"/>
          </a:p>
        </p:txBody>
      </p:sp>
      <p:sp>
        <p:nvSpPr>
          <p:cNvPr id="8" name="Title Placeholder 1">
            <a:extLst>
              <a:ext uri="{FF2B5EF4-FFF2-40B4-BE49-F238E27FC236}">
                <a16:creationId xmlns:a16="http://schemas.microsoft.com/office/drawing/2014/main" id="{F5643AE4-E0B6-8946-AE9F-5914A15E6A9A}"/>
              </a:ext>
            </a:extLst>
          </p:cNvPr>
          <p:cNvSpPr>
            <a:spLocks noGrp="1"/>
          </p:cNvSpPr>
          <p:nvPr>
            <p:ph type="title"/>
          </p:nvPr>
        </p:nvSpPr>
        <p:spPr>
          <a:xfrm>
            <a:off x="349249" y="44624"/>
            <a:ext cx="7500665" cy="648072"/>
          </a:xfrm>
          <a:prstGeom prst="rect">
            <a:avLst/>
          </a:prstGeom>
        </p:spPr>
        <p:txBody>
          <a:bodyPr vert="horz" lIns="91440" tIns="45720" rIns="91440" bIns="45720" rtlCol="0" anchor="ctr">
            <a:noAutofit/>
          </a:bodyPr>
          <a:lstStyle/>
          <a:p>
            <a:r>
              <a:rPr lang="en-US" dirty="0"/>
              <a:t>Click to edit slide title</a:t>
            </a:r>
          </a:p>
        </p:txBody>
      </p:sp>
    </p:spTree>
    <p:extLst>
      <p:ext uri="{BB962C8B-B14F-4D97-AF65-F5344CB8AC3E}">
        <p14:creationId xmlns:p14="http://schemas.microsoft.com/office/powerpoint/2010/main" val="24868244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Slide Number Placeholder 4"/>
          <p:cNvSpPr>
            <a:spLocks noGrp="1"/>
          </p:cNvSpPr>
          <p:nvPr>
            <p:ph type="sldNum" sz="quarter" idx="12"/>
          </p:nvPr>
        </p:nvSpPr>
        <p:spPr>
          <a:xfrm>
            <a:off x="8027490" y="4869656"/>
            <a:ext cx="1116510" cy="273844"/>
          </a:xfrm>
        </p:spPr>
        <p:txBody>
          <a:bodyPr/>
          <a:lstStyle/>
          <a:p>
            <a:fld id="{2066355A-084C-D24E-9AD2-7E4FC41EA627}" type="slidenum">
              <a:rPr lang="en-US" smtClean="0"/>
              <a:t>‹#›</a:t>
            </a:fld>
            <a:endParaRPr lang="en-US" dirty="0"/>
          </a:p>
        </p:txBody>
      </p:sp>
      <p:sp>
        <p:nvSpPr>
          <p:cNvPr id="7" name="Footer Placeholder 4"/>
          <p:cNvSpPr txBox="1">
            <a:spLocks/>
          </p:cNvSpPr>
          <p:nvPr userDrawn="1"/>
        </p:nvSpPr>
        <p:spPr>
          <a:xfrm>
            <a:off x="0" y="4882852"/>
            <a:ext cx="4942830" cy="260648"/>
          </a:xfrm>
          <a:prstGeom prst="rect">
            <a:avLst/>
          </a:prstGeom>
          <a:noFill/>
          <a:ln>
            <a:noFill/>
          </a:ln>
          <a:effectLst/>
        </p:spPr>
        <p:txBody>
          <a:bodyPr anchor="ctr"/>
          <a:lstStyle>
            <a:defPPr>
              <a:defRPr lang="en-US"/>
            </a:defPPr>
            <a:lvl1pPr marL="0" algn="l" defTabSz="457200" rtl="0" eaLnBrk="1" latinLnBrk="0" hangingPunct="1">
              <a:defRPr sz="1000" b="0" kern="1200">
                <a:solidFill>
                  <a:srgbClr val="000000"/>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CA" dirty="0">
              <a:solidFill>
                <a:schemeClr val="bg1">
                  <a:lumMod val="50000"/>
                </a:schemeClr>
              </a:solidFill>
            </a:endParaRPr>
          </a:p>
        </p:txBody>
      </p:sp>
      <p:sp>
        <p:nvSpPr>
          <p:cNvPr id="5" name="Footer Placeholder 4">
            <a:extLst>
              <a:ext uri="{FF2B5EF4-FFF2-40B4-BE49-F238E27FC236}">
                <a16:creationId xmlns:a16="http://schemas.microsoft.com/office/drawing/2014/main" id="{13E180DA-F08D-744B-A3C6-34A158478712}"/>
              </a:ext>
            </a:extLst>
          </p:cNvPr>
          <p:cNvSpPr>
            <a:spLocks noGrp="1"/>
          </p:cNvSpPr>
          <p:nvPr>
            <p:ph type="ftr" sz="quarter" idx="13"/>
          </p:nvPr>
        </p:nvSpPr>
        <p:spPr>
          <a:xfrm>
            <a:off x="0" y="4869656"/>
            <a:ext cx="4942830" cy="260648"/>
          </a:xfrm>
          <a:prstGeom prst="rect">
            <a:avLst/>
          </a:prstGeom>
          <a:noFill/>
          <a:ln>
            <a:noFill/>
          </a:ln>
          <a:effectLst/>
        </p:spPr>
        <p:txBody>
          <a:bodyPr anchor="ctr"/>
          <a:lstStyle>
            <a:lvl1pPr algn="l">
              <a:defRPr sz="1000" b="0">
                <a:solidFill>
                  <a:schemeClr val="bg1">
                    <a:lumMod val="50000"/>
                  </a:schemeClr>
                </a:solidFill>
                <a:effectLst/>
              </a:defRPr>
            </a:lvl1pPr>
          </a:lstStyle>
          <a:p>
            <a:endParaRPr lang="en-CA" dirty="0"/>
          </a:p>
        </p:txBody>
      </p:sp>
      <p:sp>
        <p:nvSpPr>
          <p:cNvPr id="8" name="Title Placeholder 1">
            <a:extLst>
              <a:ext uri="{FF2B5EF4-FFF2-40B4-BE49-F238E27FC236}">
                <a16:creationId xmlns:a16="http://schemas.microsoft.com/office/drawing/2014/main" id="{8A5A2B08-2490-9540-821D-1B91F1C73563}"/>
              </a:ext>
            </a:extLst>
          </p:cNvPr>
          <p:cNvSpPr>
            <a:spLocks noGrp="1"/>
          </p:cNvSpPr>
          <p:nvPr>
            <p:ph type="title"/>
          </p:nvPr>
        </p:nvSpPr>
        <p:spPr>
          <a:xfrm>
            <a:off x="349249" y="44624"/>
            <a:ext cx="7500665" cy="648072"/>
          </a:xfrm>
          <a:prstGeom prst="rect">
            <a:avLst/>
          </a:prstGeom>
        </p:spPr>
        <p:txBody>
          <a:bodyPr vert="horz" lIns="91440" tIns="45720" rIns="91440" bIns="45720" rtlCol="0" anchor="ctr">
            <a:noAutofit/>
          </a:bodyPr>
          <a:lstStyle/>
          <a:p>
            <a:r>
              <a:rPr lang="en-US" dirty="0"/>
              <a:t>Click to edit slide title</a:t>
            </a:r>
          </a:p>
        </p:txBody>
      </p:sp>
    </p:spTree>
    <p:extLst>
      <p:ext uri="{BB962C8B-B14F-4D97-AF65-F5344CB8AC3E}">
        <p14:creationId xmlns:p14="http://schemas.microsoft.com/office/powerpoint/2010/main" val="1249224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7" name="Footer Placeholder 4"/>
          <p:cNvSpPr txBox="1">
            <a:spLocks/>
          </p:cNvSpPr>
          <p:nvPr userDrawn="1"/>
        </p:nvSpPr>
        <p:spPr>
          <a:xfrm>
            <a:off x="0" y="4882852"/>
            <a:ext cx="4942830" cy="260648"/>
          </a:xfrm>
          <a:prstGeom prst="rect">
            <a:avLst/>
          </a:prstGeom>
          <a:noFill/>
          <a:ln>
            <a:noFill/>
          </a:ln>
          <a:effectLst/>
        </p:spPr>
        <p:txBody>
          <a:bodyPr anchor="ctr"/>
          <a:lstStyle>
            <a:defPPr>
              <a:defRPr lang="en-US"/>
            </a:defPPr>
            <a:lvl1pPr marL="0" algn="l" defTabSz="457200" rtl="0" eaLnBrk="1" latinLnBrk="0" hangingPunct="1">
              <a:defRPr sz="1000" b="0" kern="1200">
                <a:solidFill>
                  <a:srgbClr val="000000"/>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CA" dirty="0">
              <a:solidFill>
                <a:schemeClr val="bg1">
                  <a:lumMod val="50000"/>
                </a:schemeClr>
              </a:solidFill>
            </a:endParaRPr>
          </a:p>
        </p:txBody>
      </p:sp>
      <p:sp>
        <p:nvSpPr>
          <p:cNvPr id="5" name="Footer Placeholder 4">
            <a:extLst>
              <a:ext uri="{FF2B5EF4-FFF2-40B4-BE49-F238E27FC236}">
                <a16:creationId xmlns:a16="http://schemas.microsoft.com/office/drawing/2014/main" id="{13E180DA-F08D-744B-A3C6-34A158478712}"/>
              </a:ext>
            </a:extLst>
          </p:cNvPr>
          <p:cNvSpPr>
            <a:spLocks noGrp="1"/>
          </p:cNvSpPr>
          <p:nvPr>
            <p:ph type="ftr" sz="quarter" idx="13"/>
          </p:nvPr>
        </p:nvSpPr>
        <p:spPr>
          <a:xfrm>
            <a:off x="0" y="4869656"/>
            <a:ext cx="4942830" cy="260648"/>
          </a:xfrm>
          <a:prstGeom prst="rect">
            <a:avLst/>
          </a:prstGeom>
          <a:noFill/>
          <a:ln>
            <a:noFill/>
          </a:ln>
          <a:effectLst/>
        </p:spPr>
        <p:txBody>
          <a:bodyPr anchor="ctr"/>
          <a:lstStyle>
            <a:lvl1pPr algn="l">
              <a:defRPr sz="1000" b="0">
                <a:solidFill>
                  <a:schemeClr val="bg1">
                    <a:lumMod val="50000"/>
                  </a:schemeClr>
                </a:solidFill>
                <a:effectLst/>
              </a:defRPr>
            </a:lvl1pPr>
          </a:lstStyle>
          <a:p>
            <a:endParaRPr lang="en-CA" dirty="0"/>
          </a:p>
        </p:txBody>
      </p:sp>
      <p:sp>
        <p:nvSpPr>
          <p:cNvPr id="8" name="Title Placeholder 1">
            <a:extLst>
              <a:ext uri="{FF2B5EF4-FFF2-40B4-BE49-F238E27FC236}">
                <a16:creationId xmlns:a16="http://schemas.microsoft.com/office/drawing/2014/main" id="{8A5A2B08-2490-9540-821D-1B91F1C73563}"/>
              </a:ext>
            </a:extLst>
          </p:cNvPr>
          <p:cNvSpPr>
            <a:spLocks noGrp="1"/>
          </p:cNvSpPr>
          <p:nvPr>
            <p:ph type="title"/>
          </p:nvPr>
        </p:nvSpPr>
        <p:spPr>
          <a:xfrm>
            <a:off x="349249" y="44624"/>
            <a:ext cx="8508467" cy="648072"/>
          </a:xfrm>
          <a:prstGeom prst="rect">
            <a:avLst/>
          </a:prstGeom>
        </p:spPr>
        <p:txBody>
          <a:bodyPr vert="horz" lIns="91440" tIns="45720" rIns="91440" bIns="45720" rtlCol="0" anchor="ctr">
            <a:noAutofit/>
          </a:bodyPr>
          <a:lstStyle/>
          <a:p>
            <a:r>
              <a:rPr lang="en-US" dirty="0"/>
              <a:t>Click to edit slide title</a:t>
            </a:r>
          </a:p>
        </p:txBody>
      </p:sp>
    </p:spTree>
    <p:extLst>
      <p:ext uri="{BB962C8B-B14F-4D97-AF65-F5344CB8AC3E}">
        <p14:creationId xmlns:p14="http://schemas.microsoft.com/office/powerpoint/2010/main" val="1812115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4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5"/>
          <p:cNvSpPr>
            <a:spLocks noGrp="1"/>
          </p:cNvSpPr>
          <p:nvPr>
            <p:ph type="title" hasCustomPrompt="1"/>
          </p:nvPr>
        </p:nvSpPr>
        <p:spPr/>
        <p:txBody>
          <a:bodyPr/>
          <a:lstStyle>
            <a:lvl1pPr>
              <a:defRPr/>
            </a:lvl1pPr>
          </a:lstStyle>
          <a:p>
            <a:r>
              <a:rPr lang="en-US" dirty="0"/>
              <a:t>Click to edit slide title</a:t>
            </a:r>
            <a:endParaRPr lang="en-CA" dirty="0"/>
          </a:p>
        </p:txBody>
      </p:sp>
      <p:sp>
        <p:nvSpPr>
          <p:cNvPr id="9" name="Footer Placeholder 4"/>
          <p:cNvSpPr>
            <a:spLocks noGrp="1"/>
          </p:cNvSpPr>
          <p:nvPr>
            <p:ph type="ftr" sz="quarter" idx="3"/>
          </p:nvPr>
        </p:nvSpPr>
        <p:spPr>
          <a:xfrm>
            <a:off x="0" y="4948014"/>
            <a:ext cx="4942830" cy="195486"/>
          </a:xfrm>
          <a:prstGeom prst="rect">
            <a:avLst/>
          </a:prstGeom>
        </p:spPr>
        <p:txBody>
          <a:bodyPr anchor="ctr"/>
          <a:lstStyle>
            <a:lvl1pPr algn="l">
              <a:defRPr sz="750" b="0"/>
            </a:lvl1pPr>
          </a:lstStyle>
          <a:p>
            <a:r>
              <a:rPr lang="en-US" dirty="0"/>
              <a:t>©2016 Salman Mufti</a:t>
            </a:r>
            <a:endParaRPr lang="en-CA" dirty="0"/>
          </a:p>
        </p:txBody>
      </p:sp>
      <p:sp>
        <p:nvSpPr>
          <p:cNvPr id="10" name="Slide Number Placeholder 3"/>
          <p:cNvSpPr txBox="1">
            <a:spLocks/>
          </p:cNvSpPr>
          <p:nvPr userDrawn="1"/>
        </p:nvSpPr>
        <p:spPr>
          <a:xfrm>
            <a:off x="8620126" y="4869657"/>
            <a:ext cx="523875" cy="273844"/>
          </a:xfrm>
          <a:prstGeom prst="rect">
            <a:avLst/>
          </a:prstGeom>
        </p:spPr>
        <p:txBody>
          <a:bodyPr vert="horz" lIns="68580" tIns="34290" rIns="68580" bIns="3429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43C0EC7-2F96-455D-939D-808C89D5FD95}" type="slidenum">
              <a:rPr lang="en-CA" sz="900" smtClean="0">
                <a:latin typeface="Trebuchet MS" panose="020B0603020202020204" pitchFamily="34" charset="0"/>
              </a:rPr>
              <a:pPr/>
              <a:t>‹#›</a:t>
            </a:fld>
            <a:endParaRPr lang="en-CA" sz="900" dirty="0">
              <a:latin typeface="Trebuchet MS" panose="020B0603020202020204" pitchFamily="34" charset="0"/>
            </a:endParaRPr>
          </a:p>
        </p:txBody>
      </p:sp>
    </p:spTree>
    <p:extLst>
      <p:ext uri="{BB962C8B-B14F-4D97-AF65-F5344CB8AC3E}">
        <p14:creationId xmlns:p14="http://schemas.microsoft.com/office/powerpoint/2010/main" val="3191361846"/>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Comparison">
    <p:spTree>
      <p:nvGrpSpPr>
        <p:cNvPr id="1" name=""/>
        <p:cNvGrpSpPr/>
        <p:nvPr/>
      </p:nvGrpSpPr>
      <p:grpSpPr>
        <a:xfrm>
          <a:off x="0" y="0"/>
          <a:ext cx="0" cy="0"/>
          <a:chOff x="0" y="0"/>
          <a:chExt cx="0" cy="0"/>
        </a:xfrm>
      </p:grpSpPr>
      <p:sp>
        <p:nvSpPr>
          <p:cNvPr id="4" name="Content Placeholder 3"/>
          <p:cNvSpPr>
            <a:spLocks noGrp="1"/>
          </p:cNvSpPr>
          <p:nvPr>
            <p:ph sz="half" idx="2" hasCustomPrompt="1"/>
          </p:nvPr>
        </p:nvSpPr>
        <p:spPr>
          <a:xfrm>
            <a:off x="349249" y="1303744"/>
            <a:ext cx="4040188" cy="3579108"/>
          </a:xfrm>
          <a:prstGeom prst="rect">
            <a:avLst/>
          </a:prstGeom>
        </p:spPr>
        <p:txBody>
          <a:bodyPr>
            <a:normAutofit/>
          </a:bodyPr>
          <a:lstStyle>
            <a:lvl1pPr marL="182563" indent="-182563">
              <a:tabLst/>
              <a:defRPr sz="2000"/>
            </a:lvl1pPr>
            <a:lvl2pPr marL="538163" indent="-269875">
              <a:tabLst/>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p:txBody>
      </p:sp>
      <p:sp>
        <p:nvSpPr>
          <p:cNvPr id="6" name="Content Placeholder 5"/>
          <p:cNvSpPr>
            <a:spLocks noGrp="1"/>
          </p:cNvSpPr>
          <p:nvPr>
            <p:ph sz="quarter" idx="4" hasCustomPrompt="1"/>
          </p:nvPr>
        </p:nvSpPr>
        <p:spPr>
          <a:xfrm>
            <a:off x="4645026" y="1303744"/>
            <a:ext cx="4041775" cy="3579108"/>
          </a:xfrm>
          <a:prstGeom prst="rect">
            <a:avLst/>
          </a:prstGeom>
        </p:spPr>
        <p:txBody>
          <a:bodyPr>
            <a:normAutofit/>
          </a:bodyPr>
          <a:lstStyle>
            <a:lvl1pPr marL="182563" indent="-182563">
              <a:tabLst/>
              <a:defRPr sz="2000"/>
            </a:lvl1pPr>
            <a:lvl2pPr marL="538163" indent="-269875">
              <a:tabLst/>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p:txBody>
      </p:sp>
      <p:sp>
        <p:nvSpPr>
          <p:cNvPr id="9" name="Slide Number Placeholder 8"/>
          <p:cNvSpPr>
            <a:spLocks noGrp="1"/>
          </p:cNvSpPr>
          <p:nvPr>
            <p:ph type="sldNum" sz="quarter" idx="12"/>
          </p:nvPr>
        </p:nvSpPr>
        <p:spPr/>
        <p:txBody>
          <a:bodyPr/>
          <a:lstStyle/>
          <a:p>
            <a:fld id="{2066355A-084C-D24E-9AD2-7E4FC41EA627}" type="slidenum">
              <a:rPr lang="en-US" smtClean="0"/>
              <a:t>‹#›</a:t>
            </a:fld>
            <a:endParaRPr lang="en-US" dirty="0"/>
          </a:p>
        </p:txBody>
      </p:sp>
      <p:sp>
        <p:nvSpPr>
          <p:cNvPr id="10" name="Footer Placeholder 4"/>
          <p:cNvSpPr>
            <a:spLocks noGrp="1"/>
          </p:cNvSpPr>
          <p:nvPr>
            <p:ph type="ftr" sz="quarter" idx="13"/>
          </p:nvPr>
        </p:nvSpPr>
        <p:spPr>
          <a:xfrm>
            <a:off x="0" y="4882852"/>
            <a:ext cx="4942830" cy="260648"/>
          </a:xfrm>
          <a:prstGeom prst="rect">
            <a:avLst/>
          </a:prstGeom>
          <a:noFill/>
          <a:ln>
            <a:noFill/>
          </a:ln>
          <a:effectLst/>
        </p:spPr>
        <p:txBody>
          <a:bodyPr anchor="ctr"/>
          <a:lstStyle>
            <a:lvl1pPr algn="l">
              <a:defRPr sz="1000" b="0">
                <a:solidFill>
                  <a:schemeClr val="bg1">
                    <a:lumMod val="50000"/>
                  </a:schemeClr>
                </a:solidFill>
                <a:effectLst/>
              </a:defRPr>
            </a:lvl1pPr>
          </a:lstStyle>
          <a:p>
            <a:endParaRPr lang="en-CA" dirty="0"/>
          </a:p>
        </p:txBody>
      </p:sp>
      <p:sp>
        <p:nvSpPr>
          <p:cNvPr id="8" name="Title Placeholder 1">
            <a:extLst>
              <a:ext uri="{FF2B5EF4-FFF2-40B4-BE49-F238E27FC236}">
                <a16:creationId xmlns:a16="http://schemas.microsoft.com/office/drawing/2014/main" id="{F5643AE4-E0B6-8946-AE9F-5914A15E6A9A}"/>
              </a:ext>
            </a:extLst>
          </p:cNvPr>
          <p:cNvSpPr>
            <a:spLocks noGrp="1"/>
          </p:cNvSpPr>
          <p:nvPr>
            <p:ph type="title"/>
          </p:nvPr>
        </p:nvSpPr>
        <p:spPr>
          <a:xfrm>
            <a:off x="349249" y="44624"/>
            <a:ext cx="7500665" cy="648072"/>
          </a:xfrm>
          <a:prstGeom prst="rect">
            <a:avLst/>
          </a:prstGeom>
        </p:spPr>
        <p:txBody>
          <a:bodyPr vert="horz" lIns="91440" tIns="45720" rIns="91440" bIns="45720" rtlCol="0" anchor="ctr">
            <a:noAutofit/>
          </a:bodyPr>
          <a:lstStyle/>
          <a:p>
            <a:r>
              <a:rPr lang="en-US" dirty="0"/>
              <a:t>Click to edit slide title</a:t>
            </a:r>
          </a:p>
        </p:txBody>
      </p:sp>
      <p:sp>
        <p:nvSpPr>
          <p:cNvPr id="11" name="Content Placeholder 3">
            <a:extLst>
              <a:ext uri="{FF2B5EF4-FFF2-40B4-BE49-F238E27FC236}">
                <a16:creationId xmlns:a16="http://schemas.microsoft.com/office/drawing/2014/main" id="{5038549F-0677-794B-BADF-7B5E34399270}"/>
              </a:ext>
            </a:extLst>
          </p:cNvPr>
          <p:cNvSpPr>
            <a:spLocks noGrp="1"/>
          </p:cNvSpPr>
          <p:nvPr>
            <p:ph sz="half" idx="14" hasCustomPrompt="1"/>
          </p:nvPr>
        </p:nvSpPr>
        <p:spPr>
          <a:xfrm>
            <a:off x="349249" y="777240"/>
            <a:ext cx="8337552" cy="441960"/>
          </a:xfrm>
          <a:prstGeom prst="rect">
            <a:avLst/>
          </a:prstGeom>
        </p:spPr>
        <p:txBody>
          <a:bodyPr>
            <a:normAutofit/>
          </a:bodyPr>
          <a:lstStyle>
            <a:lvl1pPr marL="182563" indent="-182563">
              <a:tabLst/>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p:txBody>
      </p:sp>
    </p:spTree>
    <p:extLst>
      <p:ext uri="{BB962C8B-B14F-4D97-AF65-F5344CB8AC3E}">
        <p14:creationId xmlns:p14="http://schemas.microsoft.com/office/powerpoint/2010/main" val="1040023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0"/>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8027490" y="4869656"/>
            <a:ext cx="111651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2066355A-084C-D24E-9AD2-7E4FC41EA627}" type="slidenum">
              <a:rPr lang="en-US" smtClean="0"/>
              <a:t>‹#›</a:t>
            </a:fld>
            <a:endParaRPr lang="en-US" dirty="0"/>
          </a:p>
        </p:txBody>
      </p:sp>
      <p:sp>
        <p:nvSpPr>
          <p:cNvPr id="7" name="Title Placeholder 1"/>
          <p:cNvSpPr>
            <a:spLocks noGrp="1"/>
          </p:cNvSpPr>
          <p:nvPr>
            <p:ph type="title"/>
          </p:nvPr>
        </p:nvSpPr>
        <p:spPr>
          <a:xfrm>
            <a:off x="349249" y="44624"/>
            <a:ext cx="7500665" cy="648072"/>
          </a:xfrm>
          <a:prstGeom prst="rect">
            <a:avLst/>
          </a:prstGeom>
        </p:spPr>
        <p:txBody>
          <a:bodyPr vert="horz" lIns="91440" tIns="45720" rIns="91440" bIns="45720" rtlCol="0" anchor="ctr">
            <a:noAutofit/>
          </a:bodyPr>
          <a:lstStyle/>
          <a:p>
            <a:r>
              <a:rPr lang="en-US" dirty="0"/>
              <a:t>Click to edit slide title</a:t>
            </a:r>
          </a:p>
        </p:txBody>
      </p:sp>
      <p:sp>
        <p:nvSpPr>
          <p:cNvPr id="8" name="Text Placeholder 2"/>
          <p:cNvSpPr>
            <a:spLocks noGrp="1"/>
          </p:cNvSpPr>
          <p:nvPr>
            <p:ph type="body" idx="1"/>
          </p:nvPr>
        </p:nvSpPr>
        <p:spPr>
          <a:xfrm>
            <a:off x="349250" y="764704"/>
            <a:ext cx="8445500" cy="396171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Footer Placeholder 4"/>
          <p:cNvSpPr>
            <a:spLocks noGrp="1"/>
          </p:cNvSpPr>
          <p:nvPr>
            <p:ph type="ftr" sz="quarter" idx="3"/>
          </p:nvPr>
        </p:nvSpPr>
        <p:spPr>
          <a:xfrm>
            <a:off x="0" y="4882852"/>
            <a:ext cx="4942830" cy="260648"/>
          </a:xfrm>
          <a:prstGeom prst="rect">
            <a:avLst/>
          </a:prstGeom>
          <a:noFill/>
          <a:ln>
            <a:noFill/>
          </a:ln>
          <a:effectLst/>
        </p:spPr>
        <p:txBody>
          <a:bodyPr anchor="ctr"/>
          <a:lstStyle>
            <a:lvl1pPr algn="l">
              <a:defRPr sz="1000" b="0">
                <a:solidFill>
                  <a:schemeClr val="bg1">
                    <a:lumMod val="50000"/>
                  </a:schemeClr>
                </a:solidFill>
                <a:effectLst/>
              </a:defRPr>
            </a:lvl1pPr>
          </a:lstStyle>
          <a:p>
            <a:endParaRPr lang="en-CA" dirty="0"/>
          </a:p>
        </p:txBody>
      </p:sp>
    </p:spTree>
    <p:extLst>
      <p:ext uri="{BB962C8B-B14F-4D97-AF65-F5344CB8AC3E}">
        <p14:creationId xmlns:p14="http://schemas.microsoft.com/office/powerpoint/2010/main" val="3693843513"/>
      </p:ext>
    </p:extLst>
  </p:cSld>
  <p:clrMap bg1="lt1" tx1="dk1" bg2="lt2" tx2="dk2" accent1="accent1" accent2="accent2" accent3="accent3" accent4="accent4" accent5="accent5" accent6="accent6" hlink="hlink" folHlink="folHlink"/>
  <p:sldLayoutIdLst>
    <p:sldLayoutId id="2147493456" r:id="rId1"/>
    <p:sldLayoutId id="2147493457" r:id="rId2"/>
    <p:sldLayoutId id="2147493458" r:id="rId3"/>
    <p:sldLayoutId id="2147493460" r:id="rId4"/>
    <p:sldLayoutId id="2147493462" r:id="rId5"/>
    <p:sldLayoutId id="2147493463" r:id="rId6"/>
    <p:sldLayoutId id="2147493465" r:id="rId7"/>
    <p:sldLayoutId id="2147493466" r:id="rId8"/>
  </p:sldLayoutIdLst>
  <p:hf hdr="0" ftr="0" dt="0"/>
  <p:txStyles>
    <p:titleStyle>
      <a:lvl1pPr algn="l" defTabSz="457200" rtl="0" eaLnBrk="1" latinLnBrk="0" hangingPunct="1">
        <a:spcBef>
          <a:spcPct val="0"/>
        </a:spcBef>
        <a:buNone/>
        <a:defRPr sz="2800" b="1" kern="1200">
          <a:solidFill>
            <a:schemeClr val="tx2">
              <a:lumMod val="75000"/>
            </a:schemeClr>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queensu.service-now.com/" TargetMode="External"/><Relationship Id="rId5" Type="http://schemas.openxmlformats.org/officeDocument/2006/relationships/image" Target="../media/image10.jpe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mlq.ai/media/quarterly_decks/v0.1_State_of_AI_in_Business_2025_Report.pdf"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fortune.com/2025/08/18/mit-report-95-percent-generative-ai-pilots-at-companies-failing-cfo/"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github.com/wso2/ETAC/blob/master/ETAC.md" TargetMode="External"/><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4.tiff"/></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5.png"/><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2" Type="http://schemas.openxmlformats.org/officeDocument/2006/relationships/hyperlink" Target="https://www.imd.org/blog/digital-transformation/emerging-technologies/"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313038" y="678129"/>
            <a:ext cx="8690919" cy="1375834"/>
          </a:xfrm>
        </p:spPr>
        <p:txBody>
          <a:bodyPr/>
          <a:lstStyle/>
          <a:p>
            <a:r>
              <a:rPr lang="en-US" dirty="0"/>
              <a:t>MBUS853-2027 Digital Strategy and Transformation</a:t>
            </a:r>
          </a:p>
        </p:txBody>
      </p:sp>
      <p:sp>
        <p:nvSpPr>
          <p:cNvPr id="16387" name="Rectangle 3"/>
          <p:cNvSpPr>
            <a:spLocks noGrp="1" noChangeArrowheads="1"/>
          </p:cNvSpPr>
          <p:nvPr>
            <p:ph type="subTitle" idx="1"/>
          </p:nvPr>
        </p:nvSpPr>
        <p:spPr>
          <a:xfrm>
            <a:off x="313038" y="2053963"/>
            <a:ext cx="7567594" cy="1508105"/>
          </a:xfrm>
        </p:spPr>
        <p:txBody>
          <a:bodyPr/>
          <a:lstStyle/>
          <a:p>
            <a:r>
              <a:rPr lang="en-US" dirty="0"/>
              <a:t>Queen’s Accelerated MBA</a:t>
            </a:r>
          </a:p>
          <a:p>
            <a:r>
              <a:rPr lang="en-US" dirty="0"/>
              <a:t>Class Session 3: Digital Landscape</a:t>
            </a:r>
          </a:p>
          <a:p>
            <a:r>
              <a:rPr lang="en-US" dirty="0"/>
              <a:t>Salman A. Mufti, PhD</a:t>
            </a:r>
          </a:p>
          <a:p>
            <a:r>
              <a:rPr lang="en-US" dirty="0"/>
              <a:t>August 9, 2026</a:t>
            </a:r>
          </a:p>
        </p:txBody>
      </p:sp>
    </p:spTree>
    <p:extLst>
      <p:ext uri="{BB962C8B-B14F-4D97-AF65-F5344CB8AC3E}">
        <p14:creationId xmlns:p14="http://schemas.microsoft.com/office/powerpoint/2010/main" val="37813887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9AC977-E935-6743-B6BB-C0EF8E8121C8}"/>
              </a:ext>
            </a:extLst>
          </p:cNvPr>
          <p:cNvSpPr>
            <a:spLocks noGrp="1"/>
          </p:cNvSpPr>
          <p:nvPr>
            <p:ph type="title"/>
          </p:nvPr>
        </p:nvSpPr>
        <p:spPr>
          <a:xfrm>
            <a:off x="349249" y="112708"/>
            <a:ext cx="7500665" cy="648072"/>
          </a:xfrm>
        </p:spPr>
        <p:txBody>
          <a:bodyPr/>
          <a:lstStyle/>
          <a:p>
            <a:r>
              <a:rPr lang="en-CA" dirty="0"/>
              <a:t>Establishing an Emerging Technology Radar</a:t>
            </a:r>
          </a:p>
        </p:txBody>
      </p:sp>
      <p:pic>
        <p:nvPicPr>
          <p:cNvPr id="8" name="Picture 7">
            <a:extLst>
              <a:ext uri="{FF2B5EF4-FFF2-40B4-BE49-F238E27FC236}">
                <a16:creationId xmlns:a16="http://schemas.microsoft.com/office/drawing/2014/main" id="{089CCF3D-529B-334E-983C-10CEA564E433}"/>
              </a:ext>
            </a:extLst>
          </p:cNvPr>
          <p:cNvPicPr>
            <a:picLocks noChangeAspect="1"/>
          </p:cNvPicPr>
          <p:nvPr/>
        </p:nvPicPr>
        <p:blipFill rotWithShape="1">
          <a:blip r:embed="rId2">
            <a:alphaModFix amt="70000"/>
            <a:extLst>
              <a:ext uri="{BEBA8EAE-BF5A-486C-A8C5-ECC9F3942E4B}">
                <a14:imgProps xmlns:a14="http://schemas.microsoft.com/office/drawing/2010/main">
                  <a14:imgLayer>
                    <a14:imgEffect>
                      <a14:saturation sat="0"/>
                    </a14:imgEffect>
                  </a14:imgLayer>
                </a14:imgProps>
              </a:ext>
            </a:extLst>
          </a:blip>
          <a:srcRect t="9830" b="11333"/>
          <a:stretch/>
        </p:blipFill>
        <p:spPr>
          <a:xfrm>
            <a:off x="549666" y="1011301"/>
            <a:ext cx="7895015" cy="3485543"/>
          </a:xfrm>
          <a:prstGeom prst="rect">
            <a:avLst/>
          </a:prstGeom>
        </p:spPr>
      </p:pic>
      <p:sp>
        <p:nvSpPr>
          <p:cNvPr id="11" name="Text Box 7">
            <a:extLst>
              <a:ext uri="{FF2B5EF4-FFF2-40B4-BE49-F238E27FC236}">
                <a16:creationId xmlns:a16="http://schemas.microsoft.com/office/drawing/2014/main" id="{98EC5187-0675-9A44-8D6D-7FE9B3049FD0}"/>
              </a:ext>
            </a:extLst>
          </p:cNvPr>
          <p:cNvSpPr txBox="1">
            <a:spLocks noChangeArrowheads="1"/>
          </p:cNvSpPr>
          <p:nvPr/>
        </p:nvSpPr>
        <p:spPr bwMode="auto">
          <a:xfrm>
            <a:off x="0" y="4898025"/>
            <a:ext cx="3371850" cy="246221"/>
          </a:xfrm>
          <a:prstGeom prst="rect">
            <a:avLst/>
          </a:prstGeom>
          <a:noFill/>
          <a:ln w="12700">
            <a:noFill/>
            <a:miter lim="800000"/>
            <a:headEnd type="none" w="sm" len="sm"/>
            <a:tailEnd type="none" w="sm" len="sm"/>
          </a:ln>
        </p:spPr>
        <p:txBody>
          <a:bodyPr>
            <a:prstTxWarp prst="textNoShape">
              <a:avLst/>
            </a:prstTxWarp>
            <a:spAutoFit/>
          </a:bodyPr>
          <a:lstStyle/>
          <a:p>
            <a:pPr algn="l">
              <a:spcBef>
                <a:spcPct val="50000"/>
              </a:spcBef>
            </a:pPr>
            <a:r>
              <a:rPr lang="en-US" sz="1000" dirty="0">
                <a:solidFill>
                  <a:srgbClr val="5E7285"/>
                </a:solidFill>
              </a:rPr>
              <a:t>Source: Gartner Group</a:t>
            </a:r>
          </a:p>
        </p:txBody>
      </p:sp>
    </p:spTree>
    <p:extLst>
      <p:ext uri="{BB962C8B-B14F-4D97-AF65-F5344CB8AC3E}">
        <p14:creationId xmlns:p14="http://schemas.microsoft.com/office/powerpoint/2010/main" val="31412857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9AC977-E935-6743-B6BB-C0EF8E8121C8}"/>
              </a:ext>
            </a:extLst>
          </p:cNvPr>
          <p:cNvSpPr>
            <a:spLocks noGrp="1"/>
          </p:cNvSpPr>
          <p:nvPr>
            <p:ph type="title"/>
          </p:nvPr>
        </p:nvSpPr>
        <p:spPr>
          <a:xfrm>
            <a:off x="349249" y="112708"/>
            <a:ext cx="7500665" cy="648072"/>
          </a:xfrm>
        </p:spPr>
        <p:txBody>
          <a:bodyPr/>
          <a:lstStyle/>
          <a:p>
            <a:r>
              <a:rPr lang="en-CA" dirty="0"/>
              <a:t>Emerging Technology Radars</a:t>
            </a:r>
          </a:p>
        </p:txBody>
      </p:sp>
      <p:sp>
        <p:nvSpPr>
          <p:cNvPr id="11" name="Text Box 7">
            <a:extLst>
              <a:ext uri="{FF2B5EF4-FFF2-40B4-BE49-F238E27FC236}">
                <a16:creationId xmlns:a16="http://schemas.microsoft.com/office/drawing/2014/main" id="{98EC5187-0675-9A44-8D6D-7FE9B3049FD0}"/>
              </a:ext>
            </a:extLst>
          </p:cNvPr>
          <p:cNvSpPr txBox="1">
            <a:spLocks noChangeArrowheads="1"/>
          </p:cNvSpPr>
          <p:nvPr/>
        </p:nvSpPr>
        <p:spPr bwMode="auto">
          <a:xfrm>
            <a:off x="0" y="4898025"/>
            <a:ext cx="3371850" cy="246221"/>
          </a:xfrm>
          <a:prstGeom prst="rect">
            <a:avLst/>
          </a:prstGeom>
          <a:noFill/>
          <a:ln w="12700">
            <a:noFill/>
            <a:miter lim="800000"/>
            <a:headEnd type="none" w="sm" len="sm"/>
            <a:tailEnd type="none" w="sm" len="sm"/>
          </a:ln>
        </p:spPr>
        <p:txBody>
          <a:bodyPr>
            <a:prstTxWarp prst="textNoShape">
              <a:avLst/>
            </a:prstTxWarp>
            <a:spAutoFit/>
          </a:bodyPr>
          <a:lstStyle/>
          <a:p>
            <a:pPr algn="l">
              <a:spcBef>
                <a:spcPct val="50000"/>
              </a:spcBef>
            </a:pPr>
            <a:r>
              <a:rPr lang="en-US" sz="1000" dirty="0">
                <a:solidFill>
                  <a:srgbClr val="5E7285"/>
                </a:solidFill>
              </a:rPr>
              <a:t>Source: Gartner Group 2026, Forrester 2024, IDC 2025</a:t>
            </a:r>
          </a:p>
        </p:txBody>
      </p:sp>
      <p:sp>
        <p:nvSpPr>
          <p:cNvPr id="7" name="TextBox 6">
            <a:extLst>
              <a:ext uri="{FF2B5EF4-FFF2-40B4-BE49-F238E27FC236}">
                <a16:creationId xmlns:a16="http://schemas.microsoft.com/office/drawing/2014/main" id="{6A3FBECB-E17B-2C9C-E4C2-00DC06849D1D}"/>
              </a:ext>
            </a:extLst>
          </p:cNvPr>
          <p:cNvSpPr txBox="1"/>
          <p:nvPr/>
        </p:nvSpPr>
        <p:spPr>
          <a:xfrm>
            <a:off x="6556442" y="915517"/>
            <a:ext cx="2441643" cy="4031873"/>
          </a:xfrm>
          <a:prstGeom prst="rect">
            <a:avLst/>
          </a:prstGeom>
          <a:noFill/>
        </p:spPr>
        <p:txBody>
          <a:bodyPr wrap="square">
            <a:spAutoFit/>
          </a:bodyPr>
          <a:lstStyle/>
          <a:p>
            <a:r>
              <a:rPr lang="en-CA" sz="1600" b="1" dirty="0"/>
              <a:t>Emerging technology radars from research firms</a:t>
            </a:r>
            <a:r>
              <a:rPr lang="en-CA" sz="1600" dirty="0"/>
              <a:t> help business leaders see which technologies are maturing, which are still experimental, and where real business adoption is starting to occur.</a:t>
            </a:r>
          </a:p>
          <a:p>
            <a:endParaRPr lang="en-CA" sz="1600" dirty="0"/>
          </a:p>
          <a:p>
            <a:r>
              <a:rPr lang="en-CA" sz="1600" dirty="0"/>
              <a:t>Their main purpose is not to predict winners, but to </a:t>
            </a:r>
            <a:r>
              <a:rPr lang="en-CA" sz="1600" b="1" dirty="0"/>
              <a:t>support conversations about opportunity, timing, risk</a:t>
            </a:r>
            <a:r>
              <a:rPr lang="en-CA" sz="1600" dirty="0"/>
              <a:t>, and where organizations should explore or wait.</a:t>
            </a:r>
          </a:p>
        </p:txBody>
      </p:sp>
      <p:grpSp>
        <p:nvGrpSpPr>
          <p:cNvPr id="9" name="Group 8">
            <a:extLst>
              <a:ext uri="{FF2B5EF4-FFF2-40B4-BE49-F238E27FC236}">
                <a16:creationId xmlns:a16="http://schemas.microsoft.com/office/drawing/2014/main" id="{07CDCCCD-5FC0-4D96-B606-4FAC739C4FFC}"/>
              </a:ext>
            </a:extLst>
          </p:cNvPr>
          <p:cNvGrpSpPr/>
          <p:nvPr/>
        </p:nvGrpSpPr>
        <p:grpSpPr>
          <a:xfrm>
            <a:off x="265471" y="774415"/>
            <a:ext cx="3596408" cy="1833748"/>
            <a:chOff x="265471" y="702975"/>
            <a:chExt cx="3596408" cy="1833748"/>
          </a:xfrm>
        </p:grpSpPr>
        <p:pic>
          <p:nvPicPr>
            <p:cNvPr id="2" name="Picture 1">
              <a:extLst>
                <a:ext uri="{FF2B5EF4-FFF2-40B4-BE49-F238E27FC236}">
                  <a16:creationId xmlns:a16="http://schemas.microsoft.com/office/drawing/2014/main" id="{6546AA01-C9BA-A79B-8FF3-F82DC58A638A}"/>
                </a:ext>
              </a:extLst>
            </p:cNvPr>
            <p:cNvPicPr>
              <a:picLocks noChangeAspect="1"/>
            </p:cNvPicPr>
            <p:nvPr/>
          </p:nvPicPr>
          <p:blipFill>
            <a:blip r:embed="rId3"/>
            <a:srcRect b="14381"/>
            <a:stretch>
              <a:fillRect/>
            </a:stretch>
          </p:blipFill>
          <p:spPr>
            <a:xfrm>
              <a:off x="301557" y="702975"/>
              <a:ext cx="3560322" cy="1833748"/>
            </a:xfrm>
            <a:prstGeom prst="rect">
              <a:avLst/>
            </a:prstGeom>
          </p:spPr>
        </p:pic>
        <p:sp>
          <p:nvSpPr>
            <p:cNvPr id="4" name="TextBox 3">
              <a:extLst>
                <a:ext uri="{FF2B5EF4-FFF2-40B4-BE49-F238E27FC236}">
                  <a16:creationId xmlns:a16="http://schemas.microsoft.com/office/drawing/2014/main" id="{2648821C-BD52-35F5-A2A3-D7E7989D8CED}"/>
                </a:ext>
              </a:extLst>
            </p:cNvPr>
            <p:cNvSpPr txBox="1"/>
            <p:nvPr/>
          </p:nvSpPr>
          <p:spPr>
            <a:xfrm>
              <a:off x="265471" y="835743"/>
              <a:ext cx="755335" cy="307777"/>
            </a:xfrm>
            <a:prstGeom prst="rect">
              <a:avLst/>
            </a:prstGeom>
            <a:noFill/>
          </p:spPr>
          <p:txBody>
            <a:bodyPr wrap="none" rtlCol="0">
              <a:spAutoFit/>
            </a:bodyPr>
            <a:lstStyle/>
            <a:p>
              <a:r>
                <a:rPr lang="en-CA" sz="1400" dirty="0"/>
                <a:t>Gartner</a:t>
              </a:r>
            </a:p>
          </p:txBody>
        </p:sp>
      </p:grpSp>
      <p:grpSp>
        <p:nvGrpSpPr>
          <p:cNvPr id="10" name="Group 9">
            <a:extLst>
              <a:ext uri="{FF2B5EF4-FFF2-40B4-BE49-F238E27FC236}">
                <a16:creationId xmlns:a16="http://schemas.microsoft.com/office/drawing/2014/main" id="{015DA00C-07A4-EFBD-11D6-C8F89E797BDC}"/>
              </a:ext>
            </a:extLst>
          </p:cNvPr>
          <p:cNvGrpSpPr/>
          <p:nvPr/>
        </p:nvGrpSpPr>
        <p:grpSpPr>
          <a:xfrm>
            <a:off x="3936442" y="1591056"/>
            <a:ext cx="2546654" cy="3398212"/>
            <a:chOff x="3918154" y="719845"/>
            <a:chExt cx="2488760" cy="3910520"/>
          </a:xfrm>
        </p:grpSpPr>
        <p:pic>
          <p:nvPicPr>
            <p:cNvPr id="5" name="Picture 4" descr="This figure maps each of the top 10 technologies to six industry verticals: financial services, healthcare, insurance, public sector, retail, and smart manufacturing. We categorize technologies from experimental to substantial to describe their potential benefits for each vertical.">
              <a:extLst>
                <a:ext uri="{FF2B5EF4-FFF2-40B4-BE49-F238E27FC236}">
                  <a16:creationId xmlns:a16="http://schemas.microsoft.com/office/drawing/2014/main" id="{2A8112AB-E1C7-D85C-4209-B4E333EF9C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76116" y="719845"/>
              <a:ext cx="2430798" cy="391052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74A9432E-AAE5-7703-DE39-2A22C6F33D31}"/>
                </a:ext>
              </a:extLst>
            </p:cNvPr>
            <p:cNvSpPr txBox="1"/>
            <p:nvPr/>
          </p:nvSpPr>
          <p:spPr>
            <a:xfrm>
              <a:off x="3918154" y="741714"/>
              <a:ext cx="850810" cy="307777"/>
            </a:xfrm>
            <a:prstGeom prst="rect">
              <a:avLst/>
            </a:prstGeom>
            <a:noFill/>
          </p:spPr>
          <p:txBody>
            <a:bodyPr wrap="none" rtlCol="0">
              <a:spAutoFit/>
            </a:bodyPr>
            <a:lstStyle/>
            <a:p>
              <a:r>
                <a:rPr lang="en-CA" sz="1400" dirty="0"/>
                <a:t>Forrester</a:t>
              </a:r>
            </a:p>
          </p:txBody>
        </p:sp>
      </p:grpSp>
      <p:grpSp>
        <p:nvGrpSpPr>
          <p:cNvPr id="12" name="Group 11">
            <a:extLst>
              <a:ext uri="{FF2B5EF4-FFF2-40B4-BE49-F238E27FC236}">
                <a16:creationId xmlns:a16="http://schemas.microsoft.com/office/drawing/2014/main" id="{30528A4C-12A7-9203-CD81-00BE1CEF8CB6}"/>
              </a:ext>
            </a:extLst>
          </p:cNvPr>
          <p:cNvGrpSpPr/>
          <p:nvPr/>
        </p:nvGrpSpPr>
        <p:grpSpPr>
          <a:xfrm>
            <a:off x="271463" y="2742583"/>
            <a:ext cx="3599516" cy="2100881"/>
            <a:chOff x="603105" y="2842600"/>
            <a:chExt cx="3696509" cy="2086894"/>
          </a:xfrm>
        </p:grpSpPr>
        <p:pic>
          <p:nvPicPr>
            <p:cNvPr id="1026" name="Picture 2" descr="chart">
              <a:extLst>
                <a:ext uri="{FF2B5EF4-FFF2-40B4-BE49-F238E27FC236}">
                  <a16:creationId xmlns:a16="http://schemas.microsoft.com/office/drawing/2014/main" id="{CDA54AE7-3956-3177-F8B6-C0C74B68F7C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3105" y="2842600"/>
              <a:ext cx="3696509" cy="208689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F6CE45F1-E057-CA1F-DBD9-0814EE160502}"/>
                </a:ext>
              </a:extLst>
            </p:cNvPr>
            <p:cNvSpPr txBox="1"/>
            <p:nvPr/>
          </p:nvSpPr>
          <p:spPr>
            <a:xfrm>
              <a:off x="845573" y="3427031"/>
              <a:ext cx="436338" cy="307777"/>
            </a:xfrm>
            <a:prstGeom prst="rect">
              <a:avLst/>
            </a:prstGeom>
            <a:noFill/>
          </p:spPr>
          <p:txBody>
            <a:bodyPr wrap="none" rtlCol="0">
              <a:spAutoFit/>
            </a:bodyPr>
            <a:lstStyle/>
            <a:p>
              <a:r>
                <a:rPr lang="en-CA" sz="1400" dirty="0"/>
                <a:t>IDC</a:t>
              </a:r>
            </a:p>
          </p:txBody>
        </p:sp>
      </p:grpSp>
      <p:sp>
        <p:nvSpPr>
          <p:cNvPr id="13" name="TextBox 12">
            <a:extLst>
              <a:ext uri="{FF2B5EF4-FFF2-40B4-BE49-F238E27FC236}">
                <a16:creationId xmlns:a16="http://schemas.microsoft.com/office/drawing/2014/main" id="{548F6774-A652-FDD6-2534-98DEA1AF11D6}"/>
              </a:ext>
            </a:extLst>
          </p:cNvPr>
          <p:cNvSpPr txBox="1"/>
          <p:nvPr/>
        </p:nvSpPr>
        <p:spPr>
          <a:xfrm>
            <a:off x="3904488" y="722376"/>
            <a:ext cx="2788920" cy="830997"/>
          </a:xfrm>
          <a:prstGeom prst="rect">
            <a:avLst/>
          </a:prstGeom>
          <a:noFill/>
        </p:spPr>
        <p:txBody>
          <a:bodyPr wrap="square" rtlCol="0">
            <a:spAutoFit/>
          </a:bodyPr>
          <a:lstStyle/>
          <a:p>
            <a:r>
              <a:rPr lang="en-CA" sz="1200" dirty="0"/>
              <a:t>Queen’s University students can access Gartner Gateway Service via signing into </a:t>
            </a:r>
            <a:r>
              <a:rPr lang="en-CA" sz="1200" dirty="0">
                <a:hlinkClick r:id="rId6"/>
              </a:rPr>
              <a:t>http://queensu.service-now.com</a:t>
            </a:r>
            <a:r>
              <a:rPr lang="en-CA" sz="1200" dirty="0"/>
              <a:t> and searching for “Gartner”</a:t>
            </a:r>
          </a:p>
        </p:txBody>
      </p:sp>
    </p:spTree>
    <p:extLst>
      <p:ext uri="{BB962C8B-B14F-4D97-AF65-F5344CB8AC3E}">
        <p14:creationId xmlns:p14="http://schemas.microsoft.com/office/powerpoint/2010/main" val="1298958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91678"/>
            <a:ext cx="8229600" cy="594122"/>
          </a:xfrm>
        </p:spPr>
        <p:txBody>
          <a:bodyPr/>
          <a:lstStyle/>
          <a:p>
            <a:r>
              <a:rPr lang="en-US" dirty="0"/>
              <a:t>The Hype Cycle</a:t>
            </a:r>
          </a:p>
        </p:txBody>
      </p:sp>
      <p:sp>
        <p:nvSpPr>
          <p:cNvPr id="5" name="Line 3"/>
          <p:cNvSpPr>
            <a:spLocks noChangeShapeType="1"/>
          </p:cNvSpPr>
          <p:nvPr/>
        </p:nvSpPr>
        <p:spPr bwMode="auto">
          <a:xfrm flipH="1">
            <a:off x="1202304" y="1121079"/>
            <a:ext cx="8335" cy="3181274"/>
          </a:xfrm>
          <a:prstGeom prst="line">
            <a:avLst/>
          </a:prstGeom>
          <a:noFill/>
          <a:ln w="57150">
            <a:solidFill>
              <a:schemeClr val="tx1"/>
            </a:solidFill>
            <a:round/>
            <a:headEnd type="triangle" w="med" len="med"/>
            <a:tailEnd/>
          </a:ln>
        </p:spPr>
        <p:txBody>
          <a:bodyPr wrap="none" anchor="ctr">
            <a:prstTxWarp prst="textNoShape">
              <a:avLst/>
            </a:prstTxWarp>
          </a:bodyPr>
          <a:lstStyle/>
          <a:p>
            <a:pPr algn="ctr">
              <a:defRPr/>
            </a:pPr>
            <a:endParaRPr lang="en-US" sz="1350" dirty="0"/>
          </a:p>
        </p:txBody>
      </p:sp>
      <p:sp>
        <p:nvSpPr>
          <p:cNvPr id="6" name="Line 4"/>
          <p:cNvSpPr>
            <a:spLocks noChangeShapeType="1"/>
          </p:cNvSpPr>
          <p:nvPr/>
        </p:nvSpPr>
        <p:spPr bwMode="auto">
          <a:xfrm flipV="1">
            <a:off x="1172536" y="4297433"/>
            <a:ext cx="7063328" cy="4920"/>
          </a:xfrm>
          <a:prstGeom prst="line">
            <a:avLst/>
          </a:prstGeom>
          <a:noFill/>
          <a:ln w="57150">
            <a:solidFill>
              <a:schemeClr val="tx1"/>
            </a:solidFill>
            <a:round/>
            <a:headEnd type="none" w="sm" len="sm"/>
            <a:tailEnd type="triangle" w="med" len="med"/>
          </a:ln>
        </p:spPr>
        <p:txBody>
          <a:bodyPr wrap="none" anchor="ctr">
            <a:prstTxWarp prst="textNoShape">
              <a:avLst/>
            </a:prstTxWarp>
          </a:bodyPr>
          <a:lstStyle/>
          <a:p>
            <a:pPr algn="ctr">
              <a:defRPr/>
            </a:pPr>
            <a:endParaRPr lang="en-US" sz="1350" dirty="0"/>
          </a:p>
        </p:txBody>
      </p:sp>
      <p:sp>
        <p:nvSpPr>
          <p:cNvPr id="7" name="Rectangle 5"/>
          <p:cNvSpPr>
            <a:spLocks noChangeArrowheads="1"/>
          </p:cNvSpPr>
          <p:nvPr/>
        </p:nvSpPr>
        <p:spPr bwMode="auto">
          <a:xfrm rot="16200000">
            <a:off x="-289829" y="2522962"/>
            <a:ext cx="2447080" cy="377509"/>
          </a:xfrm>
          <a:prstGeom prst="rect">
            <a:avLst/>
          </a:prstGeom>
          <a:noFill/>
          <a:ln w="9525">
            <a:noFill/>
            <a:miter lim="800000"/>
            <a:headEnd/>
            <a:tailEnd/>
          </a:ln>
        </p:spPr>
        <p:txBody>
          <a:bodyPr wrap="none" lIns="69056" tIns="34529" rIns="69056" bIns="34529">
            <a:prstTxWarp prst="textNoShape">
              <a:avLst/>
            </a:prstTxWarp>
            <a:spAutoFit/>
          </a:bodyPr>
          <a:lstStyle/>
          <a:p>
            <a:pPr algn="ctr" eaLnBrk="0" hangingPunct="0">
              <a:defRPr/>
            </a:pPr>
            <a:r>
              <a:rPr lang="en-US" sz="2000" dirty="0"/>
              <a:t>Visibility/Expectations</a:t>
            </a:r>
          </a:p>
        </p:txBody>
      </p:sp>
      <p:sp>
        <p:nvSpPr>
          <p:cNvPr id="8" name="Rectangle 6"/>
          <p:cNvSpPr>
            <a:spLocks noChangeArrowheads="1"/>
          </p:cNvSpPr>
          <p:nvPr/>
        </p:nvSpPr>
        <p:spPr bwMode="auto">
          <a:xfrm>
            <a:off x="4106867" y="4337453"/>
            <a:ext cx="657231" cy="377509"/>
          </a:xfrm>
          <a:prstGeom prst="rect">
            <a:avLst/>
          </a:prstGeom>
          <a:noFill/>
          <a:ln w="9525">
            <a:noFill/>
            <a:miter lim="800000"/>
            <a:headEnd/>
            <a:tailEnd/>
          </a:ln>
        </p:spPr>
        <p:txBody>
          <a:bodyPr wrap="none" lIns="69056" tIns="34529" rIns="69056" bIns="34529">
            <a:prstTxWarp prst="textNoShape">
              <a:avLst/>
            </a:prstTxWarp>
            <a:spAutoFit/>
          </a:bodyPr>
          <a:lstStyle/>
          <a:p>
            <a:pPr algn="ctr" eaLnBrk="0" hangingPunct="0">
              <a:defRPr/>
            </a:pPr>
            <a:r>
              <a:rPr lang="en-US" sz="2000" dirty="0"/>
              <a:t>Time</a:t>
            </a:r>
          </a:p>
        </p:txBody>
      </p:sp>
      <p:sp>
        <p:nvSpPr>
          <p:cNvPr id="9" name="Rectangle 7"/>
          <p:cNvSpPr>
            <a:spLocks noChangeArrowheads="1"/>
          </p:cNvSpPr>
          <p:nvPr/>
        </p:nvSpPr>
        <p:spPr bwMode="auto">
          <a:xfrm>
            <a:off x="1256005" y="3591068"/>
            <a:ext cx="1351203" cy="562175"/>
          </a:xfrm>
          <a:prstGeom prst="rect">
            <a:avLst/>
          </a:prstGeom>
          <a:noFill/>
          <a:ln w="9525">
            <a:noFill/>
            <a:miter lim="800000"/>
            <a:headEnd/>
            <a:tailEnd/>
          </a:ln>
        </p:spPr>
        <p:txBody>
          <a:bodyPr wrap="none" lIns="69056" tIns="34529" rIns="69056" bIns="34529">
            <a:prstTxWarp prst="textNoShape">
              <a:avLst/>
            </a:prstTxWarp>
            <a:spAutoFit/>
          </a:bodyPr>
          <a:lstStyle/>
          <a:p>
            <a:pPr algn="ctr" eaLnBrk="0" hangingPunct="0">
              <a:defRPr/>
            </a:pPr>
            <a:r>
              <a:rPr lang="en-US" sz="1600" b="1" dirty="0"/>
              <a:t>1. Technology </a:t>
            </a:r>
          </a:p>
          <a:p>
            <a:pPr algn="ctr" eaLnBrk="0" hangingPunct="0">
              <a:defRPr/>
            </a:pPr>
            <a:r>
              <a:rPr lang="en-US" sz="1600" b="1" dirty="0"/>
              <a:t>trigger</a:t>
            </a:r>
          </a:p>
        </p:txBody>
      </p:sp>
      <p:sp>
        <p:nvSpPr>
          <p:cNvPr id="10" name="Rectangle 8"/>
          <p:cNvSpPr>
            <a:spLocks noChangeArrowheads="1"/>
          </p:cNvSpPr>
          <p:nvPr/>
        </p:nvSpPr>
        <p:spPr bwMode="auto">
          <a:xfrm>
            <a:off x="2607208" y="3489037"/>
            <a:ext cx="1223988" cy="808396"/>
          </a:xfrm>
          <a:prstGeom prst="rect">
            <a:avLst/>
          </a:prstGeom>
          <a:noFill/>
          <a:ln w="9525">
            <a:noFill/>
            <a:miter lim="800000"/>
            <a:headEnd/>
            <a:tailEnd/>
          </a:ln>
        </p:spPr>
        <p:txBody>
          <a:bodyPr wrap="none" lIns="69056" tIns="34529" rIns="69056" bIns="34529">
            <a:prstTxWarp prst="textNoShape">
              <a:avLst/>
            </a:prstTxWarp>
            <a:spAutoFit/>
          </a:bodyPr>
          <a:lstStyle/>
          <a:p>
            <a:pPr algn="ctr" eaLnBrk="0" hangingPunct="0">
              <a:defRPr/>
            </a:pPr>
            <a:r>
              <a:rPr lang="en-US" sz="1600" b="1" dirty="0"/>
              <a:t>2. Peak of</a:t>
            </a:r>
          </a:p>
          <a:p>
            <a:pPr algn="ctr" eaLnBrk="0" hangingPunct="0">
              <a:defRPr/>
            </a:pPr>
            <a:r>
              <a:rPr lang="en-US" sz="1600" b="1" dirty="0"/>
              <a:t>inflated</a:t>
            </a:r>
          </a:p>
          <a:p>
            <a:pPr algn="ctr" eaLnBrk="0" hangingPunct="0">
              <a:defRPr/>
            </a:pPr>
            <a:r>
              <a:rPr lang="en-US" sz="1600" b="1" dirty="0"/>
              <a:t>expectations</a:t>
            </a:r>
          </a:p>
        </p:txBody>
      </p:sp>
      <p:sp>
        <p:nvSpPr>
          <p:cNvPr id="11" name="Rectangle 9"/>
          <p:cNvSpPr>
            <a:spLocks noChangeArrowheads="1"/>
          </p:cNvSpPr>
          <p:nvPr/>
        </p:nvSpPr>
        <p:spPr bwMode="auto">
          <a:xfrm>
            <a:off x="3920837" y="3560416"/>
            <a:ext cx="1442383" cy="562175"/>
          </a:xfrm>
          <a:prstGeom prst="rect">
            <a:avLst/>
          </a:prstGeom>
          <a:noFill/>
          <a:ln w="9525">
            <a:noFill/>
            <a:miter lim="800000"/>
            <a:headEnd/>
            <a:tailEnd/>
          </a:ln>
        </p:spPr>
        <p:txBody>
          <a:bodyPr wrap="none" lIns="69056" tIns="34529" rIns="69056" bIns="34529">
            <a:prstTxWarp prst="textNoShape">
              <a:avLst/>
            </a:prstTxWarp>
            <a:spAutoFit/>
          </a:bodyPr>
          <a:lstStyle/>
          <a:p>
            <a:pPr algn="ctr" eaLnBrk="0" hangingPunct="0">
              <a:defRPr/>
            </a:pPr>
            <a:r>
              <a:rPr lang="en-US" sz="1600" b="1" dirty="0"/>
              <a:t>3. Trough of</a:t>
            </a:r>
          </a:p>
          <a:p>
            <a:pPr algn="ctr" eaLnBrk="0" hangingPunct="0">
              <a:defRPr/>
            </a:pPr>
            <a:r>
              <a:rPr lang="en-US" sz="1600" b="1" dirty="0"/>
              <a:t>disillusionment</a:t>
            </a:r>
          </a:p>
        </p:txBody>
      </p:sp>
      <p:sp>
        <p:nvSpPr>
          <p:cNvPr id="12" name="Rectangle 10"/>
          <p:cNvSpPr>
            <a:spLocks noChangeArrowheads="1"/>
          </p:cNvSpPr>
          <p:nvPr/>
        </p:nvSpPr>
        <p:spPr bwMode="auto">
          <a:xfrm>
            <a:off x="5525088" y="3560417"/>
            <a:ext cx="1388265" cy="562175"/>
          </a:xfrm>
          <a:prstGeom prst="rect">
            <a:avLst/>
          </a:prstGeom>
          <a:noFill/>
          <a:ln w="9525">
            <a:noFill/>
            <a:miter lim="800000"/>
            <a:headEnd/>
            <a:tailEnd/>
          </a:ln>
        </p:spPr>
        <p:txBody>
          <a:bodyPr wrap="none" lIns="69056" tIns="34529" rIns="69056" bIns="34529">
            <a:prstTxWarp prst="textNoShape">
              <a:avLst/>
            </a:prstTxWarp>
            <a:spAutoFit/>
          </a:bodyPr>
          <a:lstStyle/>
          <a:p>
            <a:pPr algn="ctr" eaLnBrk="0" hangingPunct="0">
              <a:defRPr/>
            </a:pPr>
            <a:r>
              <a:rPr lang="en-US" sz="1600" b="1" dirty="0"/>
              <a:t>4. Slope of</a:t>
            </a:r>
          </a:p>
          <a:p>
            <a:pPr algn="ctr" eaLnBrk="0" hangingPunct="0">
              <a:defRPr/>
            </a:pPr>
            <a:r>
              <a:rPr lang="en-US" sz="1600" b="1" dirty="0"/>
              <a:t>enlightenment</a:t>
            </a:r>
          </a:p>
        </p:txBody>
      </p:sp>
      <p:sp>
        <p:nvSpPr>
          <p:cNvPr id="13" name="Rectangle 11"/>
          <p:cNvSpPr>
            <a:spLocks noChangeArrowheads="1"/>
          </p:cNvSpPr>
          <p:nvPr/>
        </p:nvSpPr>
        <p:spPr bwMode="auto">
          <a:xfrm>
            <a:off x="6989335" y="3562320"/>
            <a:ext cx="1207446" cy="562175"/>
          </a:xfrm>
          <a:prstGeom prst="rect">
            <a:avLst/>
          </a:prstGeom>
          <a:noFill/>
          <a:ln w="9525">
            <a:noFill/>
            <a:miter lim="800000"/>
            <a:headEnd/>
            <a:tailEnd/>
          </a:ln>
        </p:spPr>
        <p:txBody>
          <a:bodyPr wrap="none" lIns="69056" tIns="34529" rIns="69056" bIns="34529">
            <a:prstTxWarp prst="textNoShape">
              <a:avLst/>
            </a:prstTxWarp>
            <a:spAutoFit/>
          </a:bodyPr>
          <a:lstStyle/>
          <a:p>
            <a:pPr algn="ctr" eaLnBrk="0" hangingPunct="0">
              <a:defRPr/>
            </a:pPr>
            <a:r>
              <a:rPr lang="en-US" sz="1600" b="1" dirty="0"/>
              <a:t>5. Plateau of</a:t>
            </a:r>
          </a:p>
          <a:p>
            <a:pPr algn="ctr" eaLnBrk="0" hangingPunct="0">
              <a:defRPr/>
            </a:pPr>
            <a:r>
              <a:rPr lang="en-US" sz="1600" b="1" dirty="0"/>
              <a:t>productivity</a:t>
            </a:r>
          </a:p>
        </p:txBody>
      </p:sp>
      <p:sp>
        <p:nvSpPr>
          <p:cNvPr id="15" name="Freeform 14"/>
          <p:cNvSpPr>
            <a:spLocks/>
          </p:cNvSpPr>
          <p:nvPr/>
        </p:nvSpPr>
        <p:spPr bwMode="auto">
          <a:xfrm>
            <a:off x="1373751" y="1233815"/>
            <a:ext cx="6780694" cy="2220814"/>
          </a:xfrm>
          <a:custGeom>
            <a:avLst/>
            <a:gdLst>
              <a:gd name="T0" fmla="*/ 0 w 4361"/>
              <a:gd name="T1" fmla="*/ 2147483647 h 1640"/>
              <a:gd name="T2" fmla="*/ 2147483647 w 4361"/>
              <a:gd name="T3" fmla="*/ 2147483647 h 1640"/>
              <a:gd name="T4" fmla="*/ 2147483647 w 4361"/>
              <a:gd name="T5" fmla="*/ 2147483647 h 1640"/>
              <a:gd name="T6" fmla="*/ 2147483647 w 4361"/>
              <a:gd name="T7" fmla="*/ 2147483647 h 1640"/>
              <a:gd name="T8" fmla="*/ 2147483647 w 4361"/>
              <a:gd name="T9" fmla="*/ 2147483647 h 1640"/>
              <a:gd name="T10" fmla="*/ 2147483647 w 4361"/>
              <a:gd name="T11" fmla="*/ 2147483647 h 1640"/>
              <a:gd name="T12" fmla="*/ 0 60000 65536"/>
              <a:gd name="T13" fmla="*/ 0 60000 65536"/>
              <a:gd name="T14" fmla="*/ 0 60000 65536"/>
              <a:gd name="T15" fmla="*/ 0 60000 65536"/>
              <a:gd name="T16" fmla="*/ 0 60000 65536"/>
              <a:gd name="T17" fmla="*/ 0 60000 65536"/>
              <a:gd name="T18" fmla="*/ 0 w 4361"/>
              <a:gd name="T19" fmla="*/ 0 h 1640"/>
              <a:gd name="T20" fmla="*/ 4361 w 4361"/>
              <a:gd name="T21" fmla="*/ 1640 h 1640"/>
            </a:gdLst>
            <a:ahLst/>
            <a:cxnLst>
              <a:cxn ang="T12">
                <a:pos x="T0" y="T1"/>
              </a:cxn>
              <a:cxn ang="T13">
                <a:pos x="T2" y="T3"/>
              </a:cxn>
              <a:cxn ang="T14">
                <a:pos x="T4" y="T5"/>
              </a:cxn>
              <a:cxn ang="T15">
                <a:pos x="T6" y="T7"/>
              </a:cxn>
              <a:cxn ang="T16">
                <a:pos x="T8" y="T9"/>
              </a:cxn>
              <a:cxn ang="T17">
                <a:pos x="T10" y="T11"/>
              </a:cxn>
            </a:cxnLst>
            <a:rect l="T18" t="T19" r="T20" b="T21"/>
            <a:pathLst>
              <a:path w="4361" h="1640">
                <a:moveTo>
                  <a:pt x="0" y="1640"/>
                </a:moveTo>
                <a:cubicBezTo>
                  <a:pt x="173" y="1626"/>
                  <a:pt x="346" y="1612"/>
                  <a:pt x="532" y="1347"/>
                </a:cubicBezTo>
                <a:cubicBezTo>
                  <a:pt x="718" y="1082"/>
                  <a:pt x="913" y="98"/>
                  <a:pt x="1117" y="49"/>
                </a:cubicBezTo>
                <a:cubicBezTo>
                  <a:pt x="1321" y="0"/>
                  <a:pt x="1371" y="960"/>
                  <a:pt x="1755" y="1054"/>
                </a:cubicBezTo>
                <a:cubicBezTo>
                  <a:pt x="2139" y="1148"/>
                  <a:pt x="2985" y="698"/>
                  <a:pt x="3419" y="614"/>
                </a:cubicBezTo>
                <a:cubicBezTo>
                  <a:pt x="3853" y="530"/>
                  <a:pt x="4165" y="564"/>
                  <a:pt x="4361" y="551"/>
                </a:cubicBezTo>
              </a:path>
            </a:pathLst>
          </a:custGeom>
          <a:noFill/>
          <a:ln w="76200">
            <a:solidFill>
              <a:srgbClr val="0070C0"/>
            </a:solidFill>
            <a:round/>
            <a:headEnd type="none" w="sm" len="sm"/>
            <a:tailEnd type="triangle" w="med" len="med"/>
          </a:ln>
        </p:spPr>
        <p:txBody>
          <a:bodyPr wrap="none" anchor="ctr">
            <a:prstTxWarp prst="textNoShape">
              <a:avLst/>
            </a:prstTxWarp>
          </a:bodyPr>
          <a:lstStyle/>
          <a:p>
            <a:pPr algn="ctr">
              <a:defRPr/>
            </a:pPr>
            <a:endParaRPr lang="en-US" sz="1350" dirty="0"/>
          </a:p>
        </p:txBody>
      </p:sp>
      <p:sp>
        <p:nvSpPr>
          <p:cNvPr id="16" name="Footer Placeholder 3"/>
          <p:cNvSpPr txBox="1">
            <a:spLocks/>
          </p:cNvSpPr>
          <p:nvPr/>
        </p:nvSpPr>
        <p:spPr>
          <a:xfrm>
            <a:off x="65185" y="4920164"/>
            <a:ext cx="4013198" cy="195477"/>
          </a:xfrm>
          <a:prstGeom prst="rect">
            <a:avLst/>
          </a:prstGeom>
          <a:noFill/>
          <a:ln>
            <a:noFill/>
          </a:ln>
          <a:effectLst/>
        </p:spPr>
        <p:txBody>
          <a:bodyPr anchor="ctr"/>
          <a:lstStyle/>
          <a:p>
            <a:pPr defTabSz="685800">
              <a:defRPr/>
            </a:pPr>
            <a:r>
              <a:rPr lang="en-US" sz="1000" dirty="0">
                <a:solidFill>
                  <a:schemeClr val="bg1">
                    <a:lumMod val="50000"/>
                  </a:schemeClr>
                </a:solidFill>
              </a:rPr>
              <a:t>Source: Gartner Group</a:t>
            </a:r>
            <a:endParaRPr lang="en-CA" sz="1000" dirty="0">
              <a:solidFill>
                <a:schemeClr val="bg1">
                  <a:lumMod val="50000"/>
                </a:schemeClr>
              </a:solidFill>
            </a:endParaRPr>
          </a:p>
        </p:txBody>
      </p:sp>
      <p:pic>
        <p:nvPicPr>
          <p:cNvPr id="14" name="Picture 13">
            <a:extLst>
              <a:ext uri="{FF2B5EF4-FFF2-40B4-BE49-F238E27FC236}">
                <a16:creationId xmlns:a16="http://schemas.microsoft.com/office/drawing/2014/main" id="{43DB9A9B-BFD3-BA4D-90AF-676736B6ACC6}"/>
              </a:ext>
            </a:extLst>
          </p:cNvPr>
          <p:cNvPicPr>
            <a:picLocks noChangeAspect="1"/>
          </p:cNvPicPr>
          <p:nvPr/>
        </p:nvPicPr>
        <p:blipFill rotWithShape="1">
          <a:blip r:embed="rId3"/>
          <a:srcRect t="-28" b="9119"/>
          <a:stretch/>
        </p:blipFill>
        <p:spPr>
          <a:xfrm>
            <a:off x="3755181" y="197114"/>
            <a:ext cx="4742944" cy="1665985"/>
          </a:xfrm>
          <a:prstGeom prst="rect">
            <a:avLst/>
          </a:prstGeom>
        </p:spPr>
      </p:pic>
      <p:sp>
        <p:nvSpPr>
          <p:cNvPr id="4" name="TextBox 3">
            <a:extLst>
              <a:ext uri="{FF2B5EF4-FFF2-40B4-BE49-F238E27FC236}">
                <a16:creationId xmlns:a16="http://schemas.microsoft.com/office/drawing/2014/main" id="{35C894DE-B011-36FD-F602-8BB9D9DC730C}"/>
              </a:ext>
            </a:extLst>
          </p:cNvPr>
          <p:cNvSpPr txBox="1"/>
          <p:nvPr/>
        </p:nvSpPr>
        <p:spPr>
          <a:xfrm>
            <a:off x="6053328" y="2356027"/>
            <a:ext cx="2990088" cy="923330"/>
          </a:xfrm>
          <a:prstGeom prst="rect">
            <a:avLst/>
          </a:prstGeom>
          <a:noFill/>
        </p:spPr>
        <p:txBody>
          <a:bodyPr wrap="square">
            <a:spAutoFit/>
          </a:bodyPr>
          <a:lstStyle/>
          <a:p>
            <a:r>
              <a:rPr lang="en-CA" i="1" dirty="0"/>
              <a:t>Framework that illustrates how expectations for new technologies evolve over time</a:t>
            </a:r>
          </a:p>
        </p:txBody>
      </p:sp>
    </p:spTree>
    <p:extLst>
      <p:ext uri="{BB962C8B-B14F-4D97-AF65-F5344CB8AC3E}">
        <p14:creationId xmlns:p14="http://schemas.microsoft.com/office/powerpoint/2010/main" val="568310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31" presetClass="entr" presetSubtype="0" fill="hold" grpId="0" nodeType="withEffect">
                                  <p:stCondLst>
                                    <p:cond delay="0"/>
                                  </p:stCondLst>
                                  <p:iterate type="lt">
                                    <p:tmPct val="5000"/>
                                  </p:iterate>
                                  <p:childTnLst>
                                    <p:set>
                                      <p:cBhvr>
                                        <p:cTn id="26" dur="1" fill="hold">
                                          <p:stCondLst>
                                            <p:cond delay="0"/>
                                          </p:stCondLst>
                                        </p:cTn>
                                        <p:tgtEl>
                                          <p:spTgt spid="15"/>
                                        </p:tgtEl>
                                        <p:attrNameLst>
                                          <p:attrName>style.visibility</p:attrName>
                                        </p:attrNameLst>
                                      </p:cBhvr>
                                      <p:to>
                                        <p:strVal val="visible"/>
                                      </p:to>
                                    </p:set>
                                    <p:anim calcmode="lin" valueType="num">
                                      <p:cBhvr>
                                        <p:cTn id="27" dur="2000" fill="hold"/>
                                        <p:tgtEl>
                                          <p:spTgt spid="15"/>
                                        </p:tgtEl>
                                        <p:attrNameLst>
                                          <p:attrName>ppt_w</p:attrName>
                                        </p:attrNameLst>
                                      </p:cBhvr>
                                      <p:tavLst>
                                        <p:tav tm="0">
                                          <p:val>
                                            <p:fltVal val="0"/>
                                          </p:val>
                                        </p:tav>
                                        <p:tav tm="100000">
                                          <p:val>
                                            <p:strVal val="#ppt_w"/>
                                          </p:val>
                                        </p:tav>
                                      </p:tavLst>
                                    </p:anim>
                                    <p:anim calcmode="lin" valueType="num">
                                      <p:cBhvr>
                                        <p:cTn id="28" dur="2000" fill="hold"/>
                                        <p:tgtEl>
                                          <p:spTgt spid="15"/>
                                        </p:tgtEl>
                                        <p:attrNameLst>
                                          <p:attrName>ppt_h</p:attrName>
                                        </p:attrNameLst>
                                      </p:cBhvr>
                                      <p:tavLst>
                                        <p:tav tm="0">
                                          <p:val>
                                            <p:fltVal val="0"/>
                                          </p:val>
                                        </p:tav>
                                        <p:tav tm="100000">
                                          <p:val>
                                            <p:strVal val="#ppt_h"/>
                                          </p:val>
                                        </p:tav>
                                      </p:tavLst>
                                    </p:anim>
                                    <p:anim calcmode="lin" valueType="num">
                                      <p:cBhvr>
                                        <p:cTn id="29" dur="2000" fill="hold"/>
                                        <p:tgtEl>
                                          <p:spTgt spid="15"/>
                                        </p:tgtEl>
                                        <p:attrNameLst>
                                          <p:attrName>style.rotation</p:attrName>
                                        </p:attrNameLst>
                                      </p:cBhvr>
                                      <p:tavLst>
                                        <p:tav tm="0">
                                          <p:val>
                                            <p:fltVal val="90"/>
                                          </p:val>
                                        </p:tav>
                                        <p:tav tm="100000">
                                          <p:val>
                                            <p:fltVal val="0"/>
                                          </p:val>
                                        </p:tav>
                                      </p:tavLst>
                                    </p:anim>
                                    <p:animEffect transition="in" filter="fade">
                                      <p:cBhvr>
                                        <p:cTn id="30" dur="2000"/>
                                        <p:tgtEl>
                                          <p:spTgt spid="15"/>
                                        </p:tgtEl>
                                      </p:cBhvr>
                                    </p:animEffect>
                                  </p:childTnLst>
                                </p:cTn>
                              </p:par>
                              <p:par>
                                <p:cTn id="31" presetID="1"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3" grpId="0"/>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49249" y="44624"/>
            <a:ext cx="7783369" cy="648072"/>
          </a:xfrm>
        </p:spPr>
        <p:txBody>
          <a:bodyPr/>
          <a:lstStyle/>
          <a:p>
            <a:r>
              <a:rPr lang="en-US" dirty="0"/>
              <a:t>Hype Cycle of Emerging Technologies, 2024</a:t>
            </a:r>
          </a:p>
        </p:txBody>
      </p:sp>
      <p:sp>
        <p:nvSpPr>
          <p:cNvPr id="16" name="Footer Placeholder 3"/>
          <p:cNvSpPr txBox="1">
            <a:spLocks/>
          </p:cNvSpPr>
          <p:nvPr/>
        </p:nvSpPr>
        <p:spPr>
          <a:xfrm>
            <a:off x="65185" y="4920164"/>
            <a:ext cx="4013198" cy="195477"/>
          </a:xfrm>
          <a:prstGeom prst="rect">
            <a:avLst/>
          </a:prstGeom>
          <a:noFill/>
          <a:ln>
            <a:noFill/>
          </a:ln>
          <a:effectLst/>
        </p:spPr>
        <p:txBody>
          <a:bodyPr anchor="ctr"/>
          <a:lstStyle/>
          <a:p>
            <a:pPr defTabSz="685800">
              <a:defRPr/>
            </a:pPr>
            <a:r>
              <a:rPr lang="en-US" sz="1000" dirty="0">
                <a:solidFill>
                  <a:schemeClr val="bg1">
                    <a:lumMod val="50000"/>
                  </a:schemeClr>
                </a:solidFill>
              </a:rPr>
              <a:t>Source: Gartner Group</a:t>
            </a:r>
            <a:endParaRPr lang="en-CA" sz="1000" dirty="0">
              <a:solidFill>
                <a:schemeClr val="bg1">
                  <a:lumMod val="50000"/>
                </a:schemeClr>
              </a:solidFill>
            </a:endParaRPr>
          </a:p>
        </p:txBody>
      </p:sp>
      <p:pic>
        <p:nvPicPr>
          <p:cNvPr id="1026" name="Picture 2" descr="Figure 1. Hype Cycle for Emerging Technologies, 2024">
            <a:extLst>
              <a:ext uri="{FF2B5EF4-FFF2-40B4-BE49-F238E27FC236}">
                <a16:creationId xmlns:a16="http://schemas.microsoft.com/office/drawing/2014/main" id="{9486EEFB-9D1C-6BA0-0C9F-CC869787E3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248" y="892383"/>
            <a:ext cx="8493429" cy="4027781"/>
          </a:xfrm>
          <a:prstGeom prst="rect">
            <a:avLst/>
          </a:prstGeom>
          <a:noFill/>
          <a:extLst>
            <a:ext uri="{909E8E84-426E-40DD-AFC4-6F175D3DCCD1}">
              <a14:hiddenFill xmlns:a14="http://schemas.microsoft.com/office/drawing/2010/main">
                <a:solidFill>
                  <a:srgbClr val="FFFFFF"/>
                </a:solidFill>
              </a14:hiddenFill>
            </a:ext>
          </a:extLst>
        </p:spPr>
      </p:pic>
      <p:sp>
        <p:nvSpPr>
          <p:cNvPr id="5" name="Oval 4">
            <a:extLst>
              <a:ext uri="{FF2B5EF4-FFF2-40B4-BE49-F238E27FC236}">
                <a16:creationId xmlns:a16="http://schemas.microsoft.com/office/drawing/2014/main" id="{BE8DF1FD-E8D7-FA52-B3F4-49B170A40A9E}"/>
              </a:ext>
            </a:extLst>
          </p:cNvPr>
          <p:cNvSpPr/>
          <p:nvPr/>
        </p:nvSpPr>
        <p:spPr>
          <a:xfrm>
            <a:off x="3745658" y="1640886"/>
            <a:ext cx="1161392" cy="260792"/>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800" dirty="0">
                <a:solidFill>
                  <a:srgbClr val="FF0000"/>
                </a:solidFill>
              </a:rPr>
              <a:t>Generative AI</a:t>
            </a:r>
          </a:p>
        </p:txBody>
      </p:sp>
      <p:sp>
        <p:nvSpPr>
          <p:cNvPr id="6" name="TextBox 5">
            <a:extLst>
              <a:ext uri="{FF2B5EF4-FFF2-40B4-BE49-F238E27FC236}">
                <a16:creationId xmlns:a16="http://schemas.microsoft.com/office/drawing/2014/main" id="{1431ABAE-DDCB-CB15-B72F-68D90C05AE2A}"/>
              </a:ext>
            </a:extLst>
          </p:cNvPr>
          <p:cNvSpPr txBox="1"/>
          <p:nvPr/>
        </p:nvSpPr>
        <p:spPr>
          <a:xfrm>
            <a:off x="5876818" y="1033426"/>
            <a:ext cx="2784297" cy="1323439"/>
          </a:xfrm>
          <a:prstGeom prst="rect">
            <a:avLst/>
          </a:prstGeom>
          <a:noFill/>
        </p:spPr>
        <p:txBody>
          <a:bodyPr wrap="square">
            <a:spAutoFit/>
          </a:bodyPr>
          <a:lstStyle/>
          <a:p>
            <a:pPr algn="r"/>
            <a:r>
              <a:rPr lang="en-CA" sz="1600" dirty="0"/>
              <a:t>2024 Themes: Autonomous AI, Boost Developer Productivity, Empower With Total Experience, Human-Centric Security and Privacy</a:t>
            </a:r>
          </a:p>
        </p:txBody>
      </p:sp>
    </p:spTree>
    <p:extLst>
      <p:ext uri="{BB962C8B-B14F-4D97-AF65-F5344CB8AC3E}">
        <p14:creationId xmlns:p14="http://schemas.microsoft.com/office/powerpoint/2010/main" val="1196885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E3553-5093-9C1C-2BB7-1C88ED59FD9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920389F-0E2B-B86E-4CC3-8F58B942926A}"/>
              </a:ext>
            </a:extLst>
          </p:cNvPr>
          <p:cNvSpPr>
            <a:spLocks noGrp="1"/>
          </p:cNvSpPr>
          <p:nvPr>
            <p:ph type="title"/>
          </p:nvPr>
        </p:nvSpPr>
        <p:spPr>
          <a:xfrm>
            <a:off x="349249" y="44624"/>
            <a:ext cx="7783369" cy="648072"/>
          </a:xfrm>
        </p:spPr>
        <p:txBody>
          <a:bodyPr/>
          <a:lstStyle/>
          <a:p>
            <a:r>
              <a:rPr lang="en-US" dirty="0"/>
              <a:t>Hype Cycle of Emerging Technologies, 2026</a:t>
            </a:r>
          </a:p>
        </p:txBody>
      </p:sp>
      <p:sp>
        <p:nvSpPr>
          <p:cNvPr id="16" name="Footer Placeholder 3">
            <a:extLst>
              <a:ext uri="{FF2B5EF4-FFF2-40B4-BE49-F238E27FC236}">
                <a16:creationId xmlns:a16="http://schemas.microsoft.com/office/drawing/2014/main" id="{67A6E933-8A47-537F-22B6-66EB9431767A}"/>
              </a:ext>
            </a:extLst>
          </p:cNvPr>
          <p:cNvSpPr txBox="1">
            <a:spLocks/>
          </p:cNvSpPr>
          <p:nvPr/>
        </p:nvSpPr>
        <p:spPr>
          <a:xfrm>
            <a:off x="65185" y="4920164"/>
            <a:ext cx="4013198" cy="195477"/>
          </a:xfrm>
          <a:prstGeom prst="rect">
            <a:avLst/>
          </a:prstGeom>
          <a:noFill/>
          <a:ln>
            <a:noFill/>
          </a:ln>
          <a:effectLst/>
        </p:spPr>
        <p:txBody>
          <a:bodyPr anchor="ctr"/>
          <a:lstStyle/>
          <a:p>
            <a:pPr defTabSz="685800">
              <a:defRPr/>
            </a:pPr>
            <a:r>
              <a:rPr lang="en-US" sz="1000" dirty="0">
                <a:solidFill>
                  <a:schemeClr val="bg1">
                    <a:lumMod val="50000"/>
                  </a:schemeClr>
                </a:solidFill>
              </a:rPr>
              <a:t>Source: Gartner Group</a:t>
            </a:r>
            <a:endParaRPr lang="en-CA" sz="1000" dirty="0">
              <a:solidFill>
                <a:schemeClr val="bg1">
                  <a:lumMod val="50000"/>
                </a:schemeClr>
              </a:solidFill>
            </a:endParaRPr>
          </a:p>
        </p:txBody>
      </p:sp>
      <p:pic>
        <p:nvPicPr>
          <p:cNvPr id="6" name="Picture 5">
            <a:extLst>
              <a:ext uri="{FF2B5EF4-FFF2-40B4-BE49-F238E27FC236}">
                <a16:creationId xmlns:a16="http://schemas.microsoft.com/office/drawing/2014/main" id="{343C30B0-CBB4-F970-D40E-C2F348F07943}"/>
              </a:ext>
            </a:extLst>
          </p:cNvPr>
          <p:cNvPicPr>
            <a:picLocks noChangeAspect="1"/>
          </p:cNvPicPr>
          <p:nvPr/>
        </p:nvPicPr>
        <p:blipFill>
          <a:blip r:embed="rId2"/>
          <a:stretch>
            <a:fillRect/>
          </a:stretch>
        </p:blipFill>
        <p:spPr>
          <a:xfrm>
            <a:off x="396759" y="945662"/>
            <a:ext cx="8442441" cy="3984926"/>
          </a:xfrm>
          <a:prstGeom prst="rect">
            <a:avLst/>
          </a:prstGeom>
          <a:solidFill>
            <a:schemeClr val="bg1"/>
          </a:solidFill>
        </p:spPr>
      </p:pic>
      <p:sp>
        <p:nvSpPr>
          <p:cNvPr id="8" name="Oval 7">
            <a:extLst>
              <a:ext uri="{FF2B5EF4-FFF2-40B4-BE49-F238E27FC236}">
                <a16:creationId xmlns:a16="http://schemas.microsoft.com/office/drawing/2014/main" id="{4391ED57-5D00-086D-7A28-6453888BFBCF}"/>
              </a:ext>
            </a:extLst>
          </p:cNvPr>
          <p:cNvSpPr/>
          <p:nvPr/>
        </p:nvSpPr>
        <p:spPr>
          <a:xfrm>
            <a:off x="1351778" y="3749040"/>
            <a:ext cx="1237309" cy="288703"/>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800" b="1" dirty="0">
                <a:solidFill>
                  <a:srgbClr val="FF0000"/>
                </a:solidFill>
              </a:rPr>
              <a:t>Space-Based Data Centers</a:t>
            </a:r>
          </a:p>
        </p:txBody>
      </p:sp>
      <p:sp>
        <p:nvSpPr>
          <p:cNvPr id="9" name="Oval 8">
            <a:extLst>
              <a:ext uri="{FF2B5EF4-FFF2-40B4-BE49-F238E27FC236}">
                <a16:creationId xmlns:a16="http://schemas.microsoft.com/office/drawing/2014/main" id="{C249B16B-9D69-CA74-E178-011558644419}"/>
              </a:ext>
            </a:extLst>
          </p:cNvPr>
          <p:cNvSpPr/>
          <p:nvPr/>
        </p:nvSpPr>
        <p:spPr>
          <a:xfrm>
            <a:off x="936840" y="1824106"/>
            <a:ext cx="1239432" cy="288157"/>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800" b="1" dirty="0">
                <a:solidFill>
                  <a:srgbClr val="FF0000"/>
                </a:solidFill>
              </a:rPr>
              <a:t>Quantum Computing</a:t>
            </a:r>
          </a:p>
        </p:txBody>
      </p:sp>
      <p:sp>
        <p:nvSpPr>
          <p:cNvPr id="10" name="Oval 9">
            <a:extLst>
              <a:ext uri="{FF2B5EF4-FFF2-40B4-BE49-F238E27FC236}">
                <a16:creationId xmlns:a16="http://schemas.microsoft.com/office/drawing/2014/main" id="{6E83EE4B-0266-93F1-FAA1-09F74AD3467B}"/>
              </a:ext>
            </a:extLst>
          </p:cNvPr>
          <p:cNvSpPr/>
          <p:nvPr/>
        </p:nvSpPr>
        <p:spPr>
          <a:xfrm>
            <a:off x="588066" y="1472184"/>
            <a:ext cx="1012133" cy="292609"/>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800" b="1" dirty="0">
                <a:solidFill>
                  <a:srgbClr val="FF0000"/>
                </a:solidFill>
              </a:rPr>
              <a:t>Digital Twins</a:t>
            </a:r>
          </a:p>
        </p:txBody>
      </p:sp>
      <p:sp>
        <p:nvSpPr>
          <p:cNvPr id="11" name="Oval 10">
            <a:extLst>
              <a:ext uri="{FF2B5EF4-FFF2-40B4-BE49-F238E27FC236}">
                <a16:creationId xmlns:a16="http://schemas.microsoft.com/office/drawing/2014/main" id="{CE0ED93C-8EF8-4A9C-2A77-2C247AD1C42A}"/>
              </a:ext>
            </a:extLst>
          </p:cNvPr>
          <p:cNvSpPr/>
          <p:nvPr/>
        </p:nvSpPr>
        <p:spPr>
          <a:xfrm>
            <a:off x="3125782" y="978409"/>
            <a:ext cx="1501081" cy="275586"/>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800" b="1" dirty="0">
                <a:solidFill>
                  <a:srgbClr val="FF0000"/>
                </a:solidFill>
              </a:rPr>
              <a:t>Multi Agent Systems</a:t>
            </a:r>
          </a:p>
        </p:txBody>
      </p:sp>
      <p:sp>
        <p:nvSpPr>
          <p:cNvPr id="12" name="Oval 11">
            <a:extLst>
              <a:ext uri="{FF2B5EF4-FFF2-40B4-BE49-F238E27FC236}">
                <a16:creationId xmlns:a16="http://schemas.microsoft.com/office/drawing/2014/main" id="{5E2D3842-716A-B8E9-62EB-5848646210AD}"/>
              </a:ext>
            </a:extLst>
          </p:cNvPr>
          <p:cNvSpPr/>
          <p:nvPr/>
        </p:nvSpPr>
        <p:spPr>
          <a:xfrm>
            <a:off x="2457962" y="2029968"/>
            <a:ext cx="1190493" cy="292608"/>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800" b="1" dirty="0">
                <a:solidFill>
                  <a:srgbClr val="FF0000"/>
                </a:solidFill>
              </a:rPr>
              <a:t>Spatial Computing </a:t>
            </a:r>
          </a:p>
        </p:txBody>
      </p:sp>
      <p:sp>
        <p:nvSpPr>
          <p:cNvPr id="13" name="TextBox 12">
            <a:extLst>
              <a:ext uri="{FF2B5EF4-FFF2-40B4-BE49-F238E27FC236}">
                <a16:creationId xmlns:a16="http://schemas.microsoft.com/office/drawing/2014/main" id="{87204C13-1A5A-1BCF-EFCB-0038094AE250}"/>
              </a:ext>
            </a:extLst>
          </p:cNvPr>
          <p:cNvSpPr txBox="1"/>
          <p:nvPr/>
        </p:nvSpPr>
        <p:spPr>
          <a:xfrm>
            <a:off x="5876818" y="1033426"/>
            <a:ext cx="2784297" cy="1077218"/>
          </a:xfrm>
          <a:prstGeom prst="rect">
            <a:avLst/>
          </a:prstGeom>
          <a:noFill/>
        </p:spPr>
        <p:txBody>
          <a:bodyPr wrap="square">
            <a:spAutoFit/>
          </a:bodyPr>
          <a:lstStyle/>
          <a:p>
            <a:pPr algn="r"/>
            <a:r>
              <a:rPr lang="en-CA" sz="1600" dirty="0"/>
              <a:t>2026 Themes: Autonomous Business, </a:t>
            </a:r>
            <a:r>
              <a:rPr lang="en-CA" sz="1600" dirty="0" err="1"/>
              <a:t>Hypermachinity</a:t>
            </a:r>
            <a:r>
              <a:rPr lang="en-CA" sz="1600" dirty="0"/>
              <a:t>, Augmented Humanity and Techno-Societal Fragility</a:t>
            </a:r>
          </a:p>
        </p:txBody>
      </p:sp>
    </p:spTree>
    <p:extLst>
      <p:ext uri="{BB962C8B-B14F-4D97-AF65-F5344CB8AC3E}">
        <p14:creationId xmlns:p14="http://schemas.microsoft.com/office/powerpoint/2010/main" val="3544126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18CEB10-FF35-BB4D-9BDB-56AB1C72D1E1}"/>
              </a:ext>
            </a:extLst>
          </p:cNvPr>
          <p:cNvSpPr>
            <a:spLocks noGrp="1"/>
          </p:cNvSpPr>
          <p:nvPr>
            <p:ph idx="1"/>
          </p:nvPr>
        </p:nvSpPr>
        <p:spPr>
          <a:xfrm>
            <a:off x="349249" y="760779"/>
            <a:ext cx="8574943" cy="4180497"/>
          </a:xfrm>
        </p:spPr>
        <p:txBody>
          <a:bodyPr>
            <a:normAutofit lnSpcReduction="10000"/>
          </a:bodyPr>
          <a:lstStyle/>
          <a:p>
            <a:r>
              <a:rPr lang="en-CA" sz="1800" dirty="0"/>
              <a:t>Diffusion and Adoption</a:t>
            </a:r>
          </a:p>
          <a:p>
            <a:pPr lvl="1"/>
            <a:r>
              <a:rPr lang="en-CA" dirty="0"/>
              <a:t>Each emerging technology will </a:t>
            </a:r>
            <a:r>
              <a:rPr lang="en-CA" b="1" dirty="0"/>
              <a:t>diffuse at a different rate</a:t>
            </a:r>
            <a:r>
              <a:rPr lang="en-CA" dirty="0"/>
              <a:t> and pace depending on industry and region. </a:t>
            </a:r>
            <a:r>
              <a:rPr lang="en-CA" i="1" u="sng" dirty="0"/>
              <a:t>Judge adoption by context</a:t>
            </a:r>
            <a:r>
              <a:rPr lang="en-CA" dirty="0"/>
              <a:t>.</a:t>
            </a:r>
            <a:endParaRPr lang="en-CA" sz="1800" dirty="0"/>
          </a:p>
          <a:p>
            <a:endParaRPr lang="en-CA" sz="1100" dirty="0"/>
          </a:p>
          <a:p>
            <a:r>
              <a:rPr lang="en-CA" dirty="0"/>
              <a:t>Triangulation for Insights</a:t>
            </a:r>
          </a:p>
          <a:p>
            <a:pPr lvl="1"/>
            <a:r>
              <a:rPr lang="en-CA" b="1" dirty="0"/>
              <a:t>Different research approaches and perspectives</a:t>
            </a:r>
            <a:r>
              <a:rPr lang="en-CA" dirty="0"/>
              <a:t> are needed, instead of conventional and convergent thinking. </a:t>
            </a:r>
            <a:r>
              <a:rPr lang="en-CA" i="1" u="sng" dirty="0"/>
              <a:t>Always consult multiple sources</a:t>
            </a:r>
            <a:r>
              <a:rPr lang="en-CA" dirty="0"/>
              <a:t>.</a:t>
            </a:r>
            <a:endParaRPr lang="en-CA" dirty="0">
              <a:highlight>
                <a:srgbClr val="FFFF00"/>
              </a:highlight>
            </a:endParaRPr>
          </a:p>
          <a:p>
            <a:endParaRPr lang="en-CA" sz="1000" dirty="0"/>
          </a:p>
          <a:p>
            <a:r>
              <a:rPr lang="en-CA" dirty="0"/>
              <a:t>From Hype to Understanding</a:t>
            </a:r>
          </a:p>
          <a:p>
            <a:pPr lvl="1"/>
            <a:r>
              <a:rPr lang="en-CA" dirty="0"/>
              <a:t>Important to </a:t>
            </a:r>
            <a:r>
              <a:rPr lang="en-CA" b="1" dirty="0"/>
              <a:t>move beyond hype</a:t>
            </a:r>
            <a:r>
              <a:rPr lang="en-CA" dirty="0"/>
              <a:t> and </a:t>
            </a:r>
            <a:r>
              <a:rPr lang="en-CA" b="1" dirty="0"/>
              <a:t>connect a technology to business value</a:t>
            </a:r>
            <a:r>
              <a:rPr lang="en-CA" dirty="0"/>
              <a:t>, </a:t>
            </a:r>
            <a:r>
              <a:rPr lang="en-CA" b="1" dirty="0"/>
              <a:t>risks</a:t>
            </a:r>
            <a:r>
              <a:rPr lang="en-CA" dirty="0"/>
              <a:t> and </a:t>
            </a:r>
            <a:r>
              <a:rPr lang="en-CA" b="1" dirty="0"/>
              <a:t>implications</a:t>
            </a:r>
            <a:r>
              <a:rPr lang="en-CA" dirty="0"/>
              <a:t>. </a:t>
            </a:r>
            <a:r>
              <a:rPr lang="en-CA" i="1" u="sng" dirty="0"/>
              <a:t>Structure thinking with a framework or checklist</a:t>
            </a:r>
            <a:r>
              <a:rPr lang="en-CA" dirty="0"/>
              <a:t>.</a:t>
            </a:r>
          </a:p>
          <a:p>
            <a:endParaRPr lang="en-CA" sz="1000" dirty="0"/>
          </a:p>
          <a:p>
            <a:r>
              <a:rPr lang="en-CA" dirty="0"/>
              <a:t>Exploration and Learning</a:t>
            </a:r>
          </a:p>
          <a:p>
            <a:pPr lvl="1"/>
            <a:r>
              <a:rPr lang="en-CA" dirty="0"/>
              <a:t>Learning in organizations will take place from </a:t>
            </a:r>
            <a:r>
              <a:rPr lang="en-CA" b="1" dirty="0"/>
              <a:t>series of experimentation</a:t>
            </a:r>
            <a:r>
              <a:rPr lang="en-CA" dirty="0"/>
              <a:t> and trials. </a:t>
            </a:r>
            <a:r>
              <a:rPr lang="en-CA" i="1" u="sng" dirty="0"/>
              <a:t>Test, learn and optimize</a:t>
            </a:r>
            <a:r>
              <a:rPr lang="en-CA" dirty="0"/>
              <a:t>.</a:t>
            </a:r>
          </a:p>
        </p:txBody>
      </p:sp>
      <p:sp>
        <p:nvSpPr>
          <p:cNvPr id="3" name="Title 2">
            <a:extLst>
              <a:ext uri="{FF2B5EF4-FFF2-40B4-BE49-F238E27FC236}">
                <a16:creationId xmlns:a16="http://schemas.microsoft.com/office/drawing/2014/main" id="{719AC977-E935-6743-B6BB-C0EF8E8121C8}"/>
              </a:ext>
            </a:extLst>
          </p:cNvPr>
          <p:cNvSpPr>
            <a:spLocks noGrp="1"/>
          </p:cNvSpPr>
          <p:nvPr>
            <p:ph type="title"/>
          </p:nvPr>
        </p:nvSpPr>
        <p:spPr>
          <a:xfrm>
            <a:off x="349249" y="112708"/>
            <a:ext cx="7500665" cy="648072"/>
          </a:xfrm>
        </p:spPr>
        <p:txBody>
          <a:bodyPr/>
          <a:lstStyle/>
          <a:p>
            <a:r>
              <a:rPr lang="en-CA" dirty="0"/>
              <a:t>Premises and Advice for Emerging Technologies</a:t>
            </a:r>
          </a:p>
        </p:txBody>
      </p:sp>
      <p:sp>
        <p:nvSpPr>
          <p:cNvPr id="4" name="Text Box 21">
            <a:extLst>
              <a:ext uri="{FF2B5EF4-FFF2-40B4-BE49-F238E27FC236}">
                <a16:creationId xmlns:a16="http://schemas.microsoft.com/office/drawing/2014/main" id="{DD6360CA-33ED-684A-9097-087778CD69D7}"/>
              </a:ext>
            </a:extLst>
          </p:cNvPr>
          <p:cNvSpPr txBox="1">
            <a:spLocks noChangeArrowheads="1"/>
          </p:cNvSpPr>
          <p:nvPr/>
        </p:nvSpPr>
        <p:spPr bwMode="auto">
          <a:xfrm>
            <a:off x="0" y="4897279"/>
            <a:ext cx="4000500" cy="246221"/>
          </a:xfrm>
          <a:prstGeom prst="rect">
            <a:avLst/>
          </a:prstGeom>
          <a:noFill/>
          <a:ln w="12700">
            <a:noFill/>
            <a:miter lim="800000"/>
            <a:headEnd type="none" w="sm" len="sm"/>
            <a:tailEnd type="none" w="sm" len="sm"/>
          </a:ln>
        </p:spPr>
        <p:txBody>
          <a:bodyPr>
            <a:prstTxWarp prst="textNoShape">
              <a:avLst/>
            </a:prstTxWarp>
            <a:spAutoFit/>
          </a:bodyPr>
          <a:lstStyle/>
          <a:p>
            <a:pPr algn="l">
              <a:spcBef>
                <a:spcPct val="50000"/>
              </a:spcBef>
            </a:pPr>
            <a:r>
              <a:rPr lang="en-US" sz="1000" dirty="0">
                <a:solidFill>
                  <a:schemeClr val="bg1">
                    <a:lumMod val="50000"/>
                  </a:schemeClr>
                </a:solidFill>
              </a:rPr>
              <a:t>Source: G. Day et al, Wharton on </a:t>
            </a:r>
            <a:r>
              <a:rPr lang="en-US" sz="1000">
                <a:solidFill>
                  <a:schemeClr val="bg1">
                    <a:lumMod val="50000"/>
                  </a:schemeClr>
                </a:solidFill>
              </a:rPr>
              <a:t>Emerging Technologies</a:t>
            </a:r>
            <a:r>
              <a:rPr lang="en-CA" sz="1000">
                <a:solidFill>
                  <a:schemeClr val="bg1">
                    <a:lumMod val="50000"/>
                  </a:schemeClr>
                </a:solidFill>
              </a:rPr>
              <a:t> (edited)</a:t>
            </a:r>
            <a:endParaRPr lang="en-US" sz="1000" dirty="0">
              <a:solidFill>
                <a:schemeClr val="bg1">
                  <a:lumMod val="50000"/>
                </a:schemeClr>
              </a:solidFill>
            </a:endParaRPr>
          </a:p>
        </p:txBody>
      </p:sp>
    </p:spTree>
    <p:extLst>
      <p:ext uri="{BB962C8B-B14F-4D97-AF65-F5344CB8AC3E}">
        <p14:creationId xmlns:p14="http://schemas.microsoft.com/office/powerpoint/2010/main" val="2489896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E4BD8F-410B-01AC-D6C0-6E9E39AC375C}"/>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F4A203A-D316-383A-2115-3409AF06F60A}"/>
              </a:ext>
            </a:extLst>
          </p:cNvPr>
          <p:cNvSpPr>
            <a:spLocks noGrp="1"/>
          </p:cNvSpPr>
          <p:nvPr>
            <p:ph idx="1"/>
          </p:nvPr>
        </p:nvSpPr>
        <p:spPr>
          <a:xfrm>
            <a:off x="349249" y="760780"/>
            <a:ext cx="8642351" cy="4108876"/>
          </a:xfrm>
        </p:spPr>
        <p:txBody>
          <a:bodyPr>
            <a:noAutofit/>
          </a:bodyPr>
          <a:lstStyle/>
          <a:p>
            <a:r>
              <a:rPr lang="en-CA" sz="2000" b="1" dirty="0"/>
              <a:t>What’s the article about? What’s your insight? What’s your critique?</a:t>
            </a:r>
          </a:p>
          <a:p>
            <a:endParaRPr lang="en-CA" sz="2000" dirty="0"/>
          </a:p>
          <a:p>
            <a:pPr marL="457200" indent="-457200">
              <a:buFont typeface="+mj-lt"/>
              <a:buAutoNum type="arabicPeriod"/>
            </a:pPr>
            <a:r>
              <a:rPr lang="en-CA" sz="1800" dirty="0"/>
              <a:t>Generative AI creates value for everyone, but its widespread adoption makes it </a:t>
            </a:r>
            <a:r>
              <a:rPr lang="en-CA" sz="1800" b="1" dirty="0"/>
              <a:t>hard to sustain a unique competitive advantage</a:t>
            </a:r>
            <a:r>
              <a:rPr lang="en-CA" sz="1800" dirty="0"/>
              <a:t>.</a:t>
            </a:r>
          </a:p>
          <a:p>
            <a:pPr marL="457200" indent="-457200">
              <a:buFont typeface="+mj-lt"/>
              <a:buAutoNum type="arabicPeriod"/>
            </a:pPr>
            <a:r>
              <a:rPr lang="en-CA" sz="1800" dirty="0"/>
              <a:t>Early adopters may see short-term gains, but their actions may help </a:t>
            </a:r>
            <a:r>
              <a:rPr lang="en-CA" sz="1800" b="1" dirty="0"/>
              <a:t>improve outcomes for slower-moving competitors </a:t>
            </a:r>
            <a:r>
              <a:rPr lang="en-CA" sz="1800" dirty="0"/>
              <a:t>as well.</a:t>
            </a:r>
          </a:p>
          <a:p>
            <a:pPr marL="457200" indent="-457200">
              <a:buFont typeface="+mj-lt"/>
              <a:buAutoNum type="arabicPeriod"/>
            </a:pPr>
            <a:r>
              <a:rPr lang="en-CA" sz="1800" dirty="0"/>
              <a:t>Proprietary datasets can offer an edge, but </a:t>
            </a:r>
            <a:r>
              <a:rPr lang="en-CA" sz="1800" b="1" dirty="0"/>
              <a:t>similar datasets often produce similar insights</a:t>
            </a:r>
            <a:r>
              <a:rPr lang="en-CA" sz="1800" dirty="0"/>
              <a:t>, limiting significant differentiation.</a:t>
            </a:r>
          </a:p>
          <a:p>
            <a:pPr marL="457200" indent="-457200">
              <a:buFont typeface="+mj-lt"/>
              <a:buAutoNum type="arabicPeriod"/>
            </a:pPr>
            <a:r>
              <a:rPr lang="en-CA" sz="1800" dirty="0"/>
              <a:t>Building custom Generative AI tools may help briefly, but </a:t>
            </a:r>
            <a:r>
              <a:rPr lang="en-CA" sz="1800" b="1" dirty="0"/>
              <a:t>others can quickly replicate or improve</a:t>
            </a:r>
            <a:r>
              <a:rPr lang="en-CA" sz="1800" dirty="0"/>
              <a:t> on your solution.</a:t>
            </a:r>
          </a:p>
          <a:p>
            <a:pPr marL="457200" indent="-457200">
              <a:buFont typeface="+mj-lt"/>
              <a:buAutoNum type="arabicPeriod"/>
            </a:pPr>
            <a:r>
              <a:rPr lang="en-CA" sz="1800" dirty="0"/>
              <a:t>Generative AI can </a:t>
            </a:r>
            <a:r>
              <a:rPr lang="en-CA" sz="1800" b="1" dirty="0"/>
              <a:t>strengthen existing, hard-to-imitate capabilities</a:t>
            </a:r>
            <a:r>
              <a:rPr lang="en-CA" sz="1800" dirty="0"/>
              <a:t>, but alone, it won’t create new long-term advantages.</a:t>
            </a:r>
            <a:endParaRPr lang="en-CA" sz="2000" dirty="0"/>
          </a:p>
          <a:p>
            <a:endParaRPr lang="en-CA" sz="2000" b="1" dirty="0"/>
          </a:p>
        </p:txBody>
      </p:sp>
      <p:sp>
        <p:nvSpPr>
          <p:cNvPr id="2" name="Slide Number Placeholder 1">
            <a:extLst>
              <a:ext uri="{FF2B5EF4-FFF2-40B4-BE49-F238E27FC236}">
                <a16:creationId xmlns:a16="http://schemas.microsoft.com/office/drawing/2014/main" id="{094C7757-CDA3-BE57-D5E7-473211F080EE}"/>
              </a:ext>
            </a:extLst>
          </p:cNvPr>
          <p:cNvSpPr>
            <a:spLocks noGrp="1"/>
          </p:cNvSpPr>
          <p:nvPr>
            <p:ph type="sldNum" sz="quarter" idx="12"/>
          </p:nvPr>
        </p:nvSpPr>
        <p:spPr>
          <a:xfrm>
            <a:off x="8027490" y="4869656"/>
            <a:ext cx="1116510" cy="273844"/>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066355A-084C-D24E-9AD2-7E4FC41EA627}" type="slidenum">
              <a:rPr lang="en-US" smtClean="0"/>
              <a:pPr/>
              <a:t>16</a:t>
            </a:fld>
            <a:endParaRPr lang="en-US" dirty="0"/>
          </a:p>
        </p:txBody>
      </p:sp>
      <p:sp>
        <p:nvSpPr>
          <p:cNvPr id="3" name="Title 2">
            <a:extLst>
              <a:ext uri="{FF2B5EF4-FFF2-40B4-BE49-F238E27FC236}">
                <a16:creationId xmlns:a16="http://schemas.microsoft.com/office/drawing/2014/main" id="{681B296A-727F-9249-68E0-3129F2D7A651}"/>
              </a:ext>
            </a:extLst>
          </p:cNvPr>
          <p:cNvSpPr>
            <a:spLocks noGrp="1"/>
          </p:cNvSpPr>
          <p:nvPr>
            <p:ph type="title"/>
          </p:nvPr>
        </p:nvSpPr>
        <p:spPr>
          <a:xfrm>
            <a:off x="349249" y="44624"/>
            <a:ext cx="7715964" cy="648072"/>
          </a:xfrm>
        </p:spPr>
        <p:txBody>
          <a:bodyPr/>
          <a:lstStyle/>
          <a:p>
            <a:r>
              <a:rPr lang="en-CA" dirty="0"/>
              <a:t>Article: AI Won’t Give You a New Sustainable Adv.</a:t>
            </a:r>
          </a:p>
        </p:txBody>
      </p:sp>
    </p:spTree>
    <p:extLst>
      <p:ext uri="{BB962C8B-B14F-4D97-AF65-F5344CB8AC3E}">
        <p14:creationId xmlns:p14="http://schemas.microsoft.com/office/powerpoint/2010/main" val="1133281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2A56707-1A7F-A12B-2A3F-490A74244649}"/>
              </a:ext>
            </a:extLst>
          </p:cNvPr>
          <p:cNvSpPr>
            <a:spLocks noGrp="1"/>
          </p:cNvSpPr>
          <p:nvPr>
            <p:ph idx="1"/>
          </p:nvPr>
        </p:nvSpPr>
        <p:spPr>
          <a:xfrm>
            <a:off x="349249" y="760780"/>
            <a:ext cx="8661747" cy="4108876"/>
          </a:xfrm>
        </p:spPr>
        <p:txBody>
          <a:bodyPr>
            <a:normAutofit/>
          </a:bodyPr>
          <a:lstStyle/>
          <a:p>
            <a:pPr marL="0" indent="0">
              <a:buNone/>
            </a:pPr>
            <a:r>
              <a:rPr lang="en-CA" sz="1600" i="1" dirty="0"/>
              <a:t>The report, GenAI Divide: State of AI in Business 2025, is published by MIT’s NANDA initiative. It draws on 150 executive interviews, a survey of 350 employees, and an analysis of 300 publicly-announced generative AI deployments (</a:t>
            </a:r>
            <a:r>
              <a:rPr lang="en-CA" sz="1200" i="1" dirty="0">
                <a:hlinkClick r:id="rId3"/>
              </a:rPr>
              <a:t>https://mlq.ai/media/quarterly_decks/v0.1_State_of_AI_in_Business_2025_Report.pdf</a:t>
            </a:r>
            <a:r>
              <a:rPr lang="en-CA" sz="1600" i="1" dirty="0"/>
              <a:t>).</a:t>
            </a:r>
            <a:endParaRPr lang="en-CA" sz="1800" i="1" dirty="0"/>
          </a:p>
          <a:p>
            <a:endParaRPr lang="en-CA" sz="1800" dirty="0"/>
          </a:p>
          <a:p>
            <a:r>
              <a:rPr lang="en-CA" sz="1600" dirty="0"/>
              <a:t>In large companies, about </a:t>
            </a:r>
            <a:r>
              <a:rPr lang="en-CA" sz="1600" b="1" dirty="0"/>
              <a:t>95% of GenAI pilots fail</a:t>
            </a:r>
            <a:r>
              <a:rPr lang="en-CA" sz="1600" dirty="0"/>
              <a:t> to deliver measurable revenue impact.</a:t>
            </a:r>
          </a:p>
          <a:p>
            <a:r>
              <a:rPr lang="en-CA" sz="1600" dirty="0"/>
              <a:t>Startup companies and a few large company pilots excel, mainly by focusing on </a:t>
            </a:r>
            <a:r>
              <a:rPr lang="en-CA" sz="1600" b="1" dirty="0"/>
              <a:t>one pain point and partnering smartly</a:t>
            </a:r>
            <a:r>
              <a:rPr lang="en-CA" sz="1600" dirty="0"/>
              <a:t>.</a:t>
            </a:r>
          </a:p>
          <a:p>
            <a:r>
              <a:rPr lang="en-CA" sz="1600" dirty="0"/>
              <a:t>Failures stem from a l</a:t>
            </a:r>
            <a:r>
              <a:rPr lang="en-CA" sz="1600" b="1" dirty="0"/>
              <a:t>earning gap in enterprise integration</a:t>
            </a:r>
            <a:r>
              <a:rPr lang="en-CA" sz="1600" dirty="0"/>
              <a:t>, not AI model performance or regulation.</a:t>
            </a:r>
          </a:p>
          <a:p>
            <a:r>
              <a:rPr lang="en-CA" sz="1600" b="1" dirty="0"/>
              <a:t>Shadow AI use is widespread</a:t>
            </a:r>
            <a:r>
              <a:rPr lang="en-CA" sz="1600" dirty="0"/>
              <a:t>, with employees adopting unsanctioned tools like ChatGPT.</a:t>
            </a:r>
          </a:p>
          <a:p>
            <a:r>
              <a:rPr lang="en-CA" sz="1600" dirty="0"/>
              <a:t>Purchased </a:t>
            </a:r>
            <a:r>
              <a:rPr lang="en-CA" sz="1600" b="1" dirty="0"/>
              <a:t>vendor solutions outperform internal builds</a:t>
            </a:r>
            <a:r>
              <a:rPr lang="en-CA" sz="1600" dirty="0"/>
              <a:t> (~67% vs. ~33%), especially in large companies.</a:t>
            </a:r>
          </a:p>
          <a:p>
            <a:r>
              <a:rPr lang="en-CA" sz="1600" dirty="0"/>
              <a:t>Biggest </a:t>
            </a:r>
            <a:r>
              <a:rPr lang="en-CA" sz="1600" b="1" dirty="0"/>
              <a:t>ROI appears in back-office automation</a:t>
            </a:r>
            <a:r>
              <a:rPr lang="en-CA" sz="1600" dirty="0"/>
              <a:t>, while most budgets still flow to sales and marketing tools.</a:t>
            </a:r>
            <a:endParaRPr lang="en-CA" sz="1800" dirty="0"/>
          </a:p>
          <a:p>
            <a:endParaRPr lang="en-CA" sz="1800" dirty="0"/>
          </a:p>
          <a:p>
            <a:endParaRPr lang="en-CA" sz="1800" dirty="0"/>
          </a:p>
        </p:txBody>
      </p:sp>
      <p:sp>
        <p:nvSpPr>
          <p:cNvPr id="3" name="Slide Number Placeholder 2">
            <a:extLst>
              <a:ext uri="{FF2B5EF4-FFF2-40B4-BE49-F238E27FC236}">
                <a16:creationId xmlns:a16="http://schemas.microsoft.com/office/drawing/2014/main" id="{05B1DD70-9FBD-5B78-19FE-1F128E3C1C7C}"/>
              </a:ext>
            </a:extLst>
          </p:cNvPr>
          <p:cNvSpPr>
            <a:spLocks noGrp="1"/>
          </p:cNvSpPr>
          <p:nvPr>
            <p:ph type="sldNum" sz="quarter" idx="12"/>
          </p:nvPr>
        </p:nvSpPr>
        <p:spPr>
          <a:xfrm>
            <a:off x="8027490" y="4869656"/>
            <a:ext cx="1116510" cy="273844"/>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066355A-084C-D24E-9AD2-7E4FC41EA627}" type="slidenum">
              <a:rPr lang="en-US" smtClean="0"/>
              <a:pPr/>
              <a:t>17</a:t>
            </a:fld>
            <a:endParaRPr lang="en-US" dirty="0"/>
          </a:p>
        </p:txBody>
      </p:sp>
      <p:sp>
        <p:nvSpPr>
          <p:cNvPr id="4" name="Title 3">
            <a:extLst>
              <a:ext uri="{FF2B5EF4-FFF2-40B4-BE49-F238E27FC236}">
                <a16:creationId xmlns:a16="http://schemas.microsoft.com/office/drawing/2014/main" id="{DAB02CF9-0D23-B70B-558F-67D04987F4E3}"/>
              </a:ext>
            </a:extLst>
          </p:cNvPr>
          <p:cNvSpPr>
            <a:spLocks noGrp="1"/>
          </p:cNvSpPr>
          <p:nvPr>
            <p:ph type="title"/>
          </p:nvPr>
        </p:nvSpPr>
        <p:spPr/>
        <p:txBody>
          <a:bodyPr/>
          <a:lstStyle/>
          <a:p>
            <a:r>
              <a:rPr lang="en-CA" dirty="0"/>
              <a:t>MIT Report on GenAI Implementation 2025</a:t>
            </a:r>
          </a:p>
        </p:txBody>
      </p:sp>
      <p:sp>
        <p:nvSpPr>
          <p:cNvPr id="5" name="Text Box 125">
            <a:extLst>
              <a:ext uri="{FF2B5EF4-FFF2-40B4-BE49-F238E27FC236}">
                <a16:creationId xmlns:a16="http://schemas.microsoft.com/office/drawing/2014/main" id="{4517D15D-6977-8332-5458-CBBCF70954CC}"/>
              </a:ext>
            </a:extLst>
          </p:cNvPr>
          <p:cNvSpPr txBox="1">
            <a:spLocks noChangeArrowheads="1"/>
          </p:cNvSpPr>
          <p:nvPr/>
        </p:nvSpPr>
        <p:spPr bwMode="auto">
          <a:xfrm>
            <a:off x="37018" y="4913289"/>
            <a:ext cx="7918262" cy="246221"/>
          </a:xfrm>
          <a:prstGeom prst="rect">
            <a:avLst/>
          </a:prstGeom>
          <a:noFill/>
          <a:ln w="12700">
            <a:noFill/>
            <a:miter lim="800000"/>
            <a:headEnd type="none" w="sm" len="sm"/>
            <a:tailEnd type="none" w="sm" len="sm"/>
          </a:ln>
        </p:spPr>
        <p:txBody>
          <a:bodyPr wrap="square">
            <a:prstTxWarp prst="textNoShape">
              <a:avLst/>
            </a:prstTxWarp>
            <a:spAutoFit/>
          </a:bodyPr>
          <a:lstStyle/>
          <a:p>
            <a:pPr>
              <a:spcBef>
                <a:spcPct val="50000"/>
              </a:spcBef>
              <a:defRPr/>
            </a:pPr>
            <a:r>
              <a:rPr lang="en-US" sz="1000" dirty="0">
                <a:solidFill>
                  <a:schemeClr val="bg1">
                    <a:lumMod val="50000"/>
                  </a:schemeClr>
                </a:solidFill>
              </a:rPr>
              <a:t>Source: Fortune Magazine (</a:t>
            </a:r>
            <a:r>
              <a:rPr lang="en-US" sz="1000" dirty="0">
                <a:solidFill>
                  <a:schemeClr val="bg1">
                    <a:lumMod val="50000"/>
                  </a:schemeClr>
                </a:solidFill>
                <a:hlinkClick r:id="rId4"/>
              </a:rPr>
              <a:t>https://fortune.com/2025/08/18/mit-report-95-percent-generative-ai-pilots-at-companies-failing-cfo/</a:t>
            </a:r>
            <a:r>
              <a:rPr lang="en-US" sz="1000" dirty="0">
                <a:solidFill>
                  <a:schemeClr val="bg1">
                    <a:lumMod val="50000"/>
                  </a:schemeClr>
                </a:solidFill>
              </a:rPr>
              <a:t>)</a:t>
            </a:r>
          </a:p>
        </p:txBody>
      </p:sp>
    </p:spTree>
    <p:extLst>
      <p:ext uri="{BB962C8B-B14F-4D97-AF65-F5344CB8AC3E}">
        <p14:creationId xmlns:p14="http://schemas.microsoft.com/office/powerpoint/2010/main" val="51617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9AC977-E935-6743-B6BB-C0EF8E8121C8}"/>
              </a:ext>
            </a:extLst>
          </p:cNvPr>
          <p:cNvSpPr>
            <a:spLocks noGrp="1"/>
          </p:cNvSpPr>
          <p:nvPr>
            <p:ph type="title"/>
          </p:nvPr>
        </p:nvSpPr>
        <p:spPr>
          <a:xfrm>
            <a:off x="349248" y="112708"/>
            <a:ext cx="8794751" cy="648072"/>
          </a:xfrm>
        </p:spPr>
        <p:txBody>
          <a:bodyPr>
            <a:normAutofit/>
          </a:bodyPr>
          <a:lstStyle/>
          <a:p>
            <a:r>
              <a:rPr lang="en-US" dirty="0"/>
              <a:t>Emerging Technology (ET) Adoption</a:t>
            </a:r>
            <a:endParaRPr lang="en-CA" dirty="0"/>
          </a:p>
        </p:txBody>
      </p:sp>
      <p:sp>
        <p:nvSpPr>
          <p:cNvPr id="4" name="Text Box 21">
            <a:extLst>
              <a:ext uri="{FF2B5EF4-FFF2-40B4-BE49-F238E27FC236}">
                <a16:creationId xmlns:a16="http://schemas.microsoft.com/office/drawing/2014/main" id="{DD6360CA-33ED-684A-9097-087778CD69D7}"/>
              </a:ext>
            </a:extLst>
          </p:cNvPr>
          <p:cNvSpPr txBox="1">
            <a:spLocks noChangeArrowheads="1"/>
          </p:cNvSpPr>
          <p:nvPr/>
        </p:nvSpPr>
        <p:spPr bwMode="auto">
          <a:xfrm>
            <a:off x="0" y="4897279"/>
            <a:ext cx="4663440" cy="246221"/>
          </a:xfrm>
          <a:prstGeom prst="rect">
            <a:avLst/>
          </a:prstGeom>
          <a:noFill/>
          <a:ln w="12700">
            <a:noFill/>
            <a:miter lim="800000"/>
            <a:headEnd type="none" w="sm" len="sm"/>
            <a:tailEnd type="none" w="sm" len="sm"/>
          </a:ln>
        </p:spPr>
        <p:txBody>
          <a:bodyPr wrap="square">
            <a:prstTxWarp prst="textNoShape">
              <a:avLst/>
            </a:prstTxWarp>
            <a:spAutoFit/>
          </a:bodyPr>
          <a:lstStyle/>
          <a:p>
            <a:pPr>
              <a:spcBef>
                <a:spcPct val="50000"/>
              </a:spcBef>
            </a:pPr>
            <a:r>
              <a:rPr lang="en-US" sz="1000" dirty="0">
                <a:solidFill>
                  <a:schemeClr val="bg1">
                    <a:lumMod val="50000"/>
                  </a:schemeClr>
                </a:solidFill>
              </a:rPr>
              <a:t>Source:  J. Fenn &amp; M. Raskino, Mastering the Hype Cycle (STREET Framework)</a:t>
            </a:r>
          </a:p>
        </p:txBody>
      </p:sp>
      <p:grpSp>
        <p:nvGrpSpPr>
          <p:cNvPr id="31" name="Group 30">
            <a:extLst>
              <a:ext uri="{FF2B5EF4-FFF2-40B4-BE49-F238E27FC236}">
                <a16:creationId xmlns:a16="http://schemas.microsoft.com/office/drawing/2014/main" id="{0751894F-BFED-5A46-ABAC-CFFA912E435E}"/>
              </a:ext>
            </a:extLst>
          </p:cNvPr>
          <p:cNvGrpSpPr/>
          <p:nvPr/>
        </p:nvGrpSpPr>
        <p:grpSpPr>
          <a:xfrm>
            <a:off x="1126541" y="1472391"/>
            <a:ext cx="7114822" cy="2480736"/>
            <a:chOff x="486006" y="1297620"/>
            <a:chExt cx="8245475" cy="2874963"/>
          </a:xfrm>
        </p:grpSpPr>
        <p:sp>
          <p:nvSpPr>
            <p:cNvPr id="7" name="Rounded Rectangle 5">
              <a:extLst>
                <a:ext uri="{FF2B5EF4-FFF2-40B4-BE49-F238E27FC236}">
                  <a16:creationId xmlns:a16="http://schemas.microsoft.com/office/drawing/2014/main" id="{F71F3C71-2CB9-CC46-A2DA-8D0740C02052}"/>
                </a:ext>
              </a:extLst>
            </p:cNvPr>
            <p:cNvSpPr>
              <a:spLocks noChangeArrowheads="1"/>
            </p:cNvSpPr>
            <p:nvPr/>
          </p:nvSpPr>
          <p:spPr bwMode="auto">
            <a:xfrm>
              <a:off x="806681" y="1602420"/>
              <a:ext cx="1381125" cy="550863"/>
            </a:xfrm>
            <a:prstGeom prst="roundRect">
              <a:avLst>
                <a:gd name="adj" fmla="val 16667"/>
              </a:avLst>
            </a:prstGeom>
            <a:solidFill>
              <a:schemeClr val="bg1">
                <a:lumMod val="85000"/>
              </a:schemeClr>
            </a:solidFill>
            <a:ln w="19050">
              <a:solidFill>
                <a:srgbClr val="000000"/>
              </a:solidFill>
              <a:round/>
              <a:headEnd type="none" w="sm" len="sm"/>
              <a:tailEnd type="none" w="sm" len="sm"/>
            </a:ln>
          </p:spPr>
          <p:txBody>
            <a:bodyPr anchor="ctr">
              <a:prstTxWarp prst="textNoShape">
                <a:avLst/>
              </a:prstTxWarp>
            </a:bodyPr>
            <a:lstStyle/>
            <a:p>
              <a:pPr algn="ctr">
                <a:defRPr/>
              </a:pPr>
              <a:r>
                <a:rPr lang="en-US" sz="1800" dirty="0">
                  <a:latin typeface="+mn-lt"/>
                </a:rPr>
                <a:t>1. Scope</a:t>
              </a:r>
            </a:p>
          </p:txBody>
        </p:sp>
        <p:sp>
          <p:nvSpPr>
            <p:cNvPr id="8" name="Rounded Rectangle 6">
              <a:extLst>
                <a:ext uri="{FF2B5EF4-FFF2-40B4-BE49-F238E27FC236}">
                  <a16:creationId xmlns:a16="http://schemas.microsoft.com/office/drawing/2014/main" id="{C031D574-5824-DA45-B5C1-69FA5666CAEF}"/>
                </a:ext>
              </a:extLst>
            </p:cNvPr>
            <p:cNvSpPr>
              <a:spLocks noChangeArrowheads="1"/>
            </p:cNvSpPr>
            <p:nvPr/>
          </p:nvSpPr>
          <p:spPr bwMode="auto">
            <a:xfrm>
              <a:off x="2010006" y="2559683"/>
              <a:ext cx="1379537" cy="549275"/>
            </a:xfrm>
            <a:prstGeom prst="roundRect">
              <a:avLst>
                <a:gd name="adj" fmla="val 16667"/>
              </a:avLst>
            </a:prstGeom>
            <a:solidFill>
              <a:schemeClr val="bg1">
                <a:lumMod val="85000"/>
              </a:schemeClr>
            </a:solidFill>
            <a:ln w="19050">
              <a:solidFill>
                <a:srgbClr val="000000"/>
              </a:solidFill>
              <a:round/>
              <a:headEnd type="none" w="sm" len="sm"/>
              <a:tailEnd type="none" w="sm" len="sm"/>
            </a:ln>
          </p:spPr>
          <p:txBody>
            <a:bodyPr anchor="ctr">
              <a:prstTxWarp prst="textNoShape">
                <a:avLst/>
              </a:prstTxWarp>
            </a:bodyPr>
            <a:lstStyle/>
            <a:p>
              <a:pPr algn="ctr">
                <a:defRPr/>
              </a:pPr>
              <a:r>
                <a:rPr lang="en-US" sz="1800" dirty="0">
                  <a:latin typeface="+mn-lt"/>
                </a:rPr>
                <a:t>3. Rank</a:t>
              </a:r>
            </a:p>
          </p:txBody>
        </p:sp>
        <p:cxnSp>
          <p:nvCxnSpPr>
            <p:cNvPr id="9" name="Curved Connector 8">
              <a:extLst>
                <a:ext uri="{FF2B5EF4-FFF2-40B4-BE49-F238E27FC236}">
                  <a16:creationId xmlns:a16="http://schemas.microsoft.com/office/drawing/2014/main" id="{7F9D0BD3-88BD-294B-9E28-8F61B75B0C32}"/>
                </a:ext>
              </a:extLst>
            </p:cNvPr>
            <p:cNvCxnSpPr>
              <a:cxnSpLocks noChangeShapeType="1"/>
              <a:stCxn id="7" idx="3"/>
              <a:endCxn id="8" idx="0"/>
            </p:cNvCxnSpPr>
            <p:nvPr/>
          </p:nvCxnSpPr>
          <p:spPr bwMode="auto">
            <a:xfrm>
              <a:off x="2187806" y="1877058"/>
              <a:ext cx="511175" cy="682625"/>
            </a:xfrm>
            <a:prstGeom prst="curvedConnector2">
              <a:avLst/>
            </a:prstGeom>
            <a:noFill/>
            <a:ln w="38100">
              <a:solidFill>
                <a:srgbClr val="000000"/>
              </a:solidFill>
              <a:round/>
              <a:headEnd type="none" w="sm" len="sm"/>
              <a:tailEnd type="arrow" w="med" len="med"/>
            </a:ln>
          </p:spPr>
        </p:cxnSp>
        <p:sp>
          <p:nvSpPr>
            <p:cNvPr id="10" name="Rounded Rectangle 10">
              <a:extLst>
                <a:ext uri="{FF2B5EF4-FFF2-40B4-BE49-F238E27FC236}">
                  <a16:creationId xmlns:a16="http://schemas.microsoft.com/office/drawing/2014/main" id="{4956CCEC-01E0-B64E-8030-43E1A518E592}"/>
                </a:ext>
              </a:extLst>
            </p:cNvPr>
            <p:cNvSpPr>
              <a:spLocks noChangeArrowheads="1"/>
            </p:cNvSpPr>
            <p:nvPr/>
          </p:nvSpPr>
          <p:spPr bwMode="auto">
            <a:xfrm>
              <a:off x="486006" y="3329620"/>
              <a:ext cx="1379537" cy="550863"/>
            </a:xfrm>
            <a:prstGeom prst="roundRect">
              <a:avLst>
                <a:gd name="adj" fmla="val 16667"/>
              </a:avLst>
            </a:prstGeom>
            <a:solidFill>
              <a:schemeClr val="bg1">
                <a:lumMod val="85000"/>
              </a:schemeClr>
            </a:solidFill>
            <a:ln w="19050">
              <a:solidFill>
                <a:srgbClr val="000000"/>
              </a:solidFill>
              <a:round/>
              <a:headEnd type="none" w="sm" len="sm"/>
              <a:tailEnd type="none" w="sm" len="sm"/>
            </a:ln>
          </p:spPr>
          <p:txBody>
            <a:bodyPr anchor="ctr">
              <a:prstTxWarp prst="textNoShape">
                <a:avLst/>
              </a:prstTxWarp>
            </a:bodyPr>
            <a:lstStyle/>
            <a:p>
              <a:pPr algn="ctr">
                <a:defRPr/>
              </a:pPr>
              <a:r>
                <a:rPr lang="en-US" sz="1800" dirty="0">
                  <a:latin typeface="+mn-lt"/>
                </a:rPr>
                <a:t>2. Track</a:t>
              </a:r>
            </a:p>
          </p:txBody>
        </p:sp>
        <p:cxnSp>
          <p:nvCxnSpPr>
            <p:cNvPr id="11" name="Curved Connector 10">
              <a:extLst>
                <a:ext uri="{FF2B5EF4-FFF2-40B4-BE49-F238E27FC236}">
                  <a16:creationId xmlns:a16="http://schemas.microsoft.com/office/drawing/2014/main" id="{B02C747E-0AAD-7C42-91A6-AE7F84118216}"/>
                </a:ext>
              </a:extLst>
            </p:cNvPr>
            <p:cNvCxnSpPr>
              <a:cxnSpLocks noChangeShapeType="1"/>
              <a:stCxn id="8" idx="2"/>
              <a:endCxn id="10" idx="3"/>
            </p:cNvCxnSpPr>
            <p:nvPr/>
          </p:nvCxnSpPr>
          <p:spPr bwMode="auto">
            <a:xfrm rot="5400000">
              <a:off x="2034613" y="2939889"/>
              <a:ext cx="496093" cy="834232"/>
            </a:xfrm>
            <a:prstGeom prst="curvedConnector2">
              <a:avLst/>
            </a:prstGeom>
            <a:noFill/>
            <a:ln w="38100">
              <a:solidFill>
                <a:srgbClr val="000000"/>
              </a:solidFill>
              <a:round/>
              <a:headEnd type="arrow" w="sm" len="sm"/>
              <a:tailEnd/>
            </a:ln>
          </p:spPr>
        </p:cxnSp>
        <p:cxnSp>
          <p:nvCxnSpPr>
            <p:cNvPr id="12" name="Curved Connector 8">
              <a:extLst>
                <a:ext uri="{FF2B5EF4-FFF2-40B4-BE49-F238E27FC236}">
                  <a16:creationId xmlns:a16="http://schemas.microsoft.com/office/drawing/2014/main" id="{851C9F5F-0A95-B54F-9785-49A094069480}"/>
                </a:ext>
              </a:extLst>
            </p:cNvPr>
            <p:cNvCxnSpPr>
              <a:cxnSpLocks noChangeShapeType="1"/>
              <a:stCxn id="7" idx="1"/>
              <a:endCxn id="10" idx="1"/>
            </p:cNvCxnSpPr>
            <p:nvPr/>
          </p:nvCxnSpPr>
          <p:spPr bwMode="auto">
            <a:xfrm rot="10800000" flipV="1">
              <a:off x="486006" y="1877058"/>
              <a:ext cx="320675" cy="1727200"/>
            </a:xfrm>
            <a:prstGeom prst="curvedConnector3">
              <a:avLst>
                <a:gd name="adj1" fmla="val 171051"/>
              </a:avLst>
            </a:prstGeom>
            <a:noFill/>
            <a:ln w="38100">
              <a:solidFill>
                <a:srgbClr val="000000"/>
              </a:solidFill>
              <a:round/>
              <a:headEnd type="arrow" w="med" len="med"/>
              <a:tailEnd type="arrow" w="med" len="med"/>
            </a:ln>
          </p:spPr>
        </p:cxnSp>
        <p:sp>
          <p:nvSpPr>
            <p:cNvPr id="13" name="Rounded Rectangle 34">
              <a:extLst>
                <a:ext uri="{FF2B5EF4-FFF2-40B4-BE49-F238E27FC236}">
                  <a16:creationId xmlns:a16="http://schemas.microsoft.com/office/drawing/2014/main" id="{EED09135-040C-304B-8D12-94F530F74312}"/>
                </a:ext>
              </a:extLst>
            </p:cNvPr>
            <p:cNvSpPr>
              <a:spLocks noChangeArrowheads="1"/>
            </p:cNvSpPr>
            <p:nvPr/>
          </p:nvSpPr>
          <p:spPr bwMode="auto">
            <a:xfrm>
              <a:off x="6912206" y="1610358"/>
              <a:ext cx="1692275" cy="550862"/>
            </a:xfrm>
            <a:prstGeom prst="roundRect">
              <a:avLst>
                <a:gd name="adj" fmla="val 16667"/>
              </a:avLst>
            </a:prstGeom>
            <a:solidFill>
              <a:schemeClr val="bg1">
                <a:lumMod val="85000"/>
              </a:schemeClr>
            </a:solidFill>
            <a:ln w="19050">
              <a:solidFill>
                <a:srgbClr val="000000"/>
              </a:solidFill>
              <a:round/>
              <a:headEnd type="none" w="sm" len="sm"/>
              <a:tailEnd type="none" w="sm" len="sm"/>
            </a:ln>
          </p:spPr>
          <p:txBody>
            <a:bodyPr anchor="ctr">
              <a:prstTxWarp prst="textNoShape">
                <a:avLst/>
              </a:prstTxWarp>
            </a:bodyPr>
            <a:lstStyle/>
            <a:p>
              <a:pPr algn="ctr">
                <a:defRPr/>
              </a:pPr>
              <a:r>
                <a:rPr lang="en-US" sz="1800" dirty="0">
                  <a:latin typeface="+mn-lt"/>
                </a:rPr>
                <a:t>5. Evangelize</a:t>
              </a:r>
            </a:p>
          </p:txBody>
        </p:sp>
        <p:sp>
          <p:nvSpPr>
            <p:cNvPr id="14" name="Rounded Rectangle 35">
              <a:extLst>
                <a:ext uri="{FF2B5EF4-FFF2-40B4-BE49-F238E27FC236}">
                  <a16:creationId xmlns:a16="http://schemas.microsoft.com/office/drawing/2014/main" id="{2F11CEC5-0206-4545-B934-9B786AABC9B5}"/>
                </a:ext>
              </a:extLst>
            </p:cNvPr>
            <p:cNvSpPr>
              <a:spLocks noChangeArrowheads="1"/>
            </p:cNvSpPr>
            <p:nvPr/>
          </p:nvSpPr>
          <p:spPr bwMode="auto">
            <a:xfrm>
              <a:off x="7250343" y="3278820"/>
              <a:ext cx="1447800" cy="550863"/>
            </a:xfrm>
            <a:prstGeom prst="roundRect">
              <a:avLst>
                <a:gd name="adj" fmla="val 16667"/>
              </a:avLst>
            </a:prstGeom>
            <a:solidFill>
              <a:schemeClr val="bg1">
                <a:lumMod val="85000"/>
              </a:schemeClr>
            </a:solidFill>
            <a:ln w="19050">
              <a:solidFill>
                <a:srgbClr val="000000"/>
              </a:solidFill>
              <a:round/>
              <a:headEnd type="none" w="sm" len="sm"/>
              <a:tailEnd type="none" w="sm" len="sm"/>
            </a:ln>
          </p:spPr>
          <p:txBody>
            <a:bodyPr anchor="ctr">
              <a:prstTxWarp prst="textNoShape">
                <a:avLst/>
              </a:prstTxWarp>
            </a:bodyPr>
            <a:lstStyle/>
            <a:p>
              <a:pPr algn="ctr">
                <a:defRPr/>
              </a:pPr>
              <a:r>
                <a:rPr lang="en-US" sz="1800" dirty="0">
                  <a:latin typeface="+mn-lt"/>
                </a:rPr>
                <a:t>6. Transfer</a:t>
              </a:r>
            </a:p>
          </p:txBody>
        </p:sp>
        <p:sp>
          <p:nvSpPr>
            <p:cNvPr id="15" name="Rounded Rectangle 37">
              <a:extLst>
                <a:ext uri="{FF2B5EF4-FFF2-40B4-BE49-F238E27FC236}">
                  <a16:creationId xmlns:a16="http://schemas.microsoft.com/office/drawing/2014/main" id="{B4660D41-FE03-624E-9CBF-C708C7B2F025}"/>
                </a:ext>
              </a:extLst>
            </p:cNvPr>
            <p:cNvSpPr>
              <a:spLocks noChangeArrowheads="1"/>
            </p:cNvSpPr>
            <p:nvPr/>
          </p:nvSpPr>
          <p:spPr bwMode="auto">
            <a:xfrm>
              <a:off x="5566006" y="2567620"/>
              <a:ext cx="1438275" cy="550863"/>
            </a:xfrm>
            <a:prstGeom prst="roundRect">
              <a:avLst>
                <a:gd name="adj" fmla="val 16667"/>
              </a:avLst>
            </a:prstGeom>
            <a:solidFill>
              <a:schemeClr val="bg1">
                <a:lumMod val="85000"/>
              </a:schemeClr>
            </a:solidFill>
            <a:ln w="19050">
              <a:solidFill>
                <a:srgbClr val="000000"/>
              </a:solidFill>
              <a:round/>
              <a:headEnd type="none" w="sm" len="sm"/>
              <a:tailEnd type="none" w="sm" len="sm"/>
            </a:ln>
          </p:spPr>
          <p:txBody>
            <a:bodyPr anchor="ctr">
              <a:prstTxWarp prst="textNoShape">
                <a:avLst/>
              </a:prstTxWarp>
            </a:bodyPr>
            <a:lstStyle/>
            <a:p>
              <a:pPr algn="ctr">
                <a:defRPr/>
              </a:pPr>
              <a:r>
                <a:rPr lang="en-US" sz="1800" dirty="0">
                  <a:latin typeface="+mn-lt"/>
                </a:rPr>
                <a:t>4. Evaluate</a:t>
              </a:r>
            </a:p>
          </p:txBody>
        </p:sp>
        <p:cxnSp>
          <p:nvCxnSpPr>
            <p:cNvPr id="16" name="Curved Connector 8">
              <a:extLst>
                <a:ext uri="{FF2B5EF4-FFF2-40B4-BE49-F238E27FC236}">
                  <a16:creationId xmlns:a16="http://schemas.microsoft.com/office/drawing/2014/main" id="{C05F3BEC-3607-124F-BBD3-07190CBF877A}"/>
                </a:ext>
              </a:extLst>
            </p:cNvPr>
            <p:cNvCxnSpPr>
              <a:cxnSpLocks noChangeShapeType="1"/>
              <a:stCxn id="14" idx="1"/>
              <a:endCxn id="15" idx="2"/>
            </p:cNvCxnSpPr>
            <p:nvPr/>
          </p:nvCxnSpPr>
          <p:spPr bwMode="auto">
            <a:xfrm rot="10800000">
              <a:off x="6285146" y="3118483"/>
              <a:ext cx="965199" cy="435770"/>
            </a:xfrm>
            <a:prstGeom prst="curvedConnector2">
              <a:avLst/>
            </a:prstGeom>
            <a:noFill/>
            <a:ln w="38100">
              <a:solidFill>
                <a:srgbClr val="000000"/>
              </a:solidFill>
              <a:round/>
              <a:headEnd type="arrow" w="sm" len="sm"/>
              <a:tailEnd/>
            </a:ln>
          </p:spPr>
        </p:cxnSp>
        <p:cxnSp>
          <p:nvCxnSpPr>
            <p:cNvPr id="17" name="Curved Connector 8">
              <a:extLst>
                <a:ext uri="{FF2B5EF4-FFF2-40B4-BE49-F238E27FC236}">
                  <a16:creationId xmlns:a16="http://schemas.microsoft.com/office/drawing/2014/main" id="{E5647858-F4EE-4542-A899-2BD46E13ACA9}"/>
                </a:ext>
              </a:extLst>
            </p:cNvPr>
            <p:cNvCxnSpPr>
              <a:cxnSpLocks noChangeShapeType="1"/>
              <a:stCxn id="13" idx="1"/>
              <a:endCxn id="15" idx="0"/>
            </p:cNvCxnSpPr>
            <p:nvPr/>
          </p:nvCxnSpPr>
          <p:spPr bwMode="auto">
            <a:xfrm rot="10800000" flipV="1">
              <a:off x="6285143" y="1886583"/>
              <a:ext cx="627063" cy="681037"/>
            </a:xfrm>
            <a:prstGeom prst="curvedConnector2">
              <a:avLst/>
            </a:prstGeom>
            <a:noFill/>
            <a:ln w="38100">
              <a:solidFill>
                <a:srgbClr val="000000"/>
              </a:solidFill>
              <a:round/>
              <a:headEnd type="arrow" w="med" len="med"/>
              <a:tailEnd type="arrow" w="med" len="med"/>
            </a:ln>
          </p:spPr>
        </p:cxnSp>
        <p:cxnSp>
          <p:nvCxnSpPr>
            <p:cNvPr id="18" name="Curved Connector 8">
              <a:extLst>
                <a:ext uri="{FF2B5EF4-FFF2-40B4-BE49-F238E27FC236}">
                  <a16:creationId xmlns:a16="http://schemas.microsoft.com/office/drawing/2014/main" id="{12F0B78F-4CE9-BF49-8F2B-96022BB4946A}"/>
                </a:ext>
              </a:extLst>
            </p:cNvPr>
            <p:cNvCxnSpPr>
              <a:cxnSpLocks noChangeShapeType="1"/>
              <a:stCxn id="14" idx="3"/>
              <a:endCxn id="13" idx="3"/>
            </p:cNvCxnSpPr>
            <p:nvPr/>
          </p:nvCxnSpPr>
          <p:spPr bwMode="auto">
            <a:xfrm flipH="1" flipV="1">
              <a:off x="8604481" y="1886583"/>
              <a:ext cx="93662" cy="1666875"/>
            </a:xfrm>
            <a:prstGeom prst="curvedConnector3">
              <a:avLst>
                <a:gd name="adj1" fmla="val -245477"/>
              </a:avLst>
            </a:prstGeom>
            <a:noFill/>
            <a:ln w="38100">
              <a:solidFill>
                <a:srgbClr val="000000"/>
              </a:solidFill>
              <a:round/>
              <a:headEnd type="arrow" w="sm" len="sm"/>
              <a:tailEnd/>
            </a:ln>
          </p:spPr>
        </p:cxnSp>
        <p:sp>
          <p:nvSpPr>
            <p:cNvPr id="19" name="Rectangle 18">
              <a:extLst>
                <a:ext uri="{FF2B5EF4-FFF2-40B4-BE49-F238E27FC236}">
                  <a16:creationId xmlns:a16="http://schemas.microsoft.com/office/drawing/2014/main" id="{3C9F2C89-63D1-9E4D-8186-250CAF0A366F}"/>
                </a:ext>
              </a:extLst>
            </p:cNvPr>
            <p:cNvSpPr/>
            <p:nvPr/>
          </p:nvSpPr>
          <p:spPr bwMode="auto">
            <a:xfrm>
              <a:off x="3864205" y="2254089"/>
              <a:ext cx="855663" cy="1176337"/>
            </a:xfrm>
            <a:prstGeom prst="rect">
              <a:avLst/>
            </a:prstGeom>
            <a:solidFill>
              <a:schemeClr val="bg1">
                <a:lumMod val="40000"/>
                <a:lumOff val="60000"/>
              </a:schemeClr>
            </a:solidFill>
            <a:ln w="28575" cap="flat" cmpd="sng" algn="ctr">
              <a:solidFill>
                <a:schemeClr val="tx1"/>
              </a:solidFill>
              <a:prstDash val="solid"/>
              <a:round/>
              <a:headEnd type="none" w="sm" len="sm"/>
              <a:tailEnd type="none" w="sm" len="sm"/>
            </a:ln>
            <a:effectLst/>
          </p:spPr>
          <p:txBody>
            <a:bodyPr>
              <a:prstTxWarp prst="textNoShape">
                <a:avLst/>
              </a:prstTxWarp>
            </a:bodyPr>
            <a:lstStyle/>
            <a:p>
              <a:pPr algn="ctr">
                <a:defRPr/>
              </a:pPr>
              <a:endParaRPr lang="en-US" dirty="0">
                <a:latin typeface="+mn-lt"/>
              </a:endParaRPr>
            </a:p>
          </p:txBody>
        </p:sp>
        <p:sp>
          <p:nvSpPr>
            <p:cNvPr id="20" name="Rectangle 19">
              <a:extLst>
                <a:ext uri="{FF2B5EF4-FFF2-40B4-BE49-F238E27FC236}">
                  <a16:creationId xmlns:a16="http://schemas.microsoft.com/office/drawing/2014/main" id="{85421FD5-95DE-074B-86C8-BB3A974E0696}"/>
                </a:ext>
              </a:extLst>
            </p:cNvPr>
            <p:cNvSpPr/>
            <p:nvPr/>
          </p:nvSpPr>
          <p:spPr bwMode="auto">
            <a:xfrm>
              <a:off x="3997891" y="2151640"/>
              <a:ext cx="855663" cy="1176337"/>
            </a:xfrm>
            <a:prstGeom prst="rect">
              <a:avLst/>
            </a:prstGeom>
            <a:solidFill>
              <a:schemeClr val="bg1">
                <a:lumMod val="40000"/>
                <a:lumOff val="60000"/>
              </a:schemeClr>
            </a:solidFill>
            <a:ln w="28575" cap="flat" cmpd="sng" algn="ctr">
              <a:solidFill>
                <a:schemeClr val="tx1"/>
              </a:solidFill>
              <a:prstDash val="solid"/>
              <a:round/>
              <a:headEnd type="none" w="sm" len="sm"/>
              <a:tailEnd type="none" w="sm" len="sm"/>
            </a:ln>
            <a:effectLst/>
          </p:spPr>
          <p:txBody>
            <a:bodyPr>
              <a:prstTxWarp prst="textNoShape">
                <a:avLst/>
              </a:prstTxWarp>
            </a:bodyPr>
            <a:lstStyle/>
            <a:p>
              <a:pPr algn="ctr">
                <a:defRPr/>
              </a:pPr>
              <a:endParaRPr lang="en-US" dirty="0">
                <a:latin typeface="+mn-lt"/>
              </a:endParaRPr>
            </a:p>
          </p:txBody>
        </p:sp>
        <p:sp>
          <p:nvSpPr>
            <p:cNvPr id="21" name="Rectangle 20">
              <a:extLst>
                <a:ext uri="{FF2B5EF4-FFF2-40B4-BE49-F238E27FC236}">
                  <a16:creationId xmlns:a16="http://schemas.microsoft.com/office/drawing/2014/main" id="{AED7DB24-8A97-3548-95BE-43BCBDC500D4}"/>
                </a:ext>
              </a:extLst>
            </p:cNvPr>
            <p:cNvSpPr/>
            <p:nvPr/>
          </p:nvSpPr>
          <p:spPr bwMode="auto">
            <a:xfrm>
              <a:off x="4147885" y="2392202"/>
              <a:ext cx="855663" cy="1176337"/>
            </a:xfrm>
            <a:prstGeom prst="rect">
              <a:avLst/>
            </a:prstGeom>
            <a:solidFill>
              <a:schemeClr val="bg1">
                <a:lumMod val="40000"/>
                <a:lumOff val="60000"/>
              </a:schemeClr>
            </a:solidFill>
            <a:ln w="28575" cap="flat" cmpd="sng" algn="ctr">
              <a:solidFill>
                <a:schemeClr val="tx1"/>
              </a:solidFill>
              <a:prstDash val="solid"/>
              <a:round/>
              <a:headEnd type="none" w="sm" len="sm"/>
              <a:tailEnd type="none" w="sm" len="sm"/>
            </a:ln>
            <a:effectLst/>
          </p:spPr>
          <p:txBody>
            <a:bodyPr>
              <a:prstTxWarp prst="textNoShape">
                <a:avLst/>
              </a:prstTxWarp>
            </a:bodyPr>
            <a:lstStyle/>
            <a:p>
              <a:pPr algn="ctr">
                <a:defRPr/>
              </a:pPr>
              <a:endParaRPr lang="en-US" dirty="0">
                <a:latin typeface="+mn-lt"/>
              </a:endParaRPr>
            </a:p>
          </p:txBody>
        </p:sp>
        <p:sp>
          <p:nvSpPr>
            <p:cNvPr id="22" name="Rectangle 21">
              <a:extLst>
                <a:ext uri="{FF2B5EF4-FFF2-40B4-BE49-F238E27FC236}">
                  <a16:creationId xmlns:a16="http://schemas.microsoft.com/office/drawing/2014/main" id="{E25E0999-E39F-5844-8490-2B5AE6BDDEC5}"/>
                </a:ext>
              </a:extLst>
            </p:cNvPr>
            <p:cNvSpPr/>
            <p:nvPr/>
          </p:nvSpPr>
          <p:spPr bwMode="auto">
            <a:xfrm>
              <a:off x="4310487" y="2254089"/>
              <a:ext cx="855663" cy="1176337"/>
            </a:xfrm>
            <a:prstGeom prst="rect">
              <a:avLst/>
            </a:prstGeom>
            <a:solidFill>
              <a:schemeClr val="bg1">
                <a:lumMod val="40000"/>
                <a:lumOff val="60000"/>
              </a:schemeClr>
            </a:solidFill>
            <a:ln w="28575" cap="flat" cmpd="sng" algn="ctr">
              <a:solidFill>
                <a:schemeClr val="tx1"/>
              </a:solidFill>
              <a:prstDash val="solid"/>
              <a:round/>
              <a:headEnd type="none" w="sm" len="sm"/>
              <a:tailEnd type="none" w="sm" len="sm"/>
            </a:ln>
            <a:effectLst/>
          </p:spPr>
          <p:txBody>
            <a:bodyPr>
              <a:prstTxWarp prst="textNoShape">
                <a:avLst/>
              </a:prstTxWarp>
            </a:bodyPr>
            <a:lstStyle/>
            <a:p>
              <a:pPr algn="ctr">
                <a:defRPr/>
              </a:pPr>
              <a:endParaRPr lang="en-US" dirty="0">
                <a:latin typeface="+mn-lt"/>
              </a:endParaRPr>
            </a:p>
          </p:txBody>
        </p:sp>
        <p:cxnSp>
          <p:nvCxnSpPr>
            <p:cNvPr id="23" name="Curved Connector 8">
              <a:extLst>
                <a:ext uri="{FF2B5EF4-FFF2-40B4-BE49-F238E27FC236}">
                  <a16:creationId xmlns:a16="http://schemas.microsoft.com/office/drawing/2014/main" id="{06C42526-9972-5643-A945-BFC7177A5A1D}"/>
                </a:ext>
              </a:extLst>
            </p:cNvPr>
            <p:cNvCxnSpPr>
              <a:cxnSpLocks noChangeShapeType="1"/>
              <a:stCxn id="8" idx="3"/>
              <a:endCxn id="19" idx="1"/>
            </p:cNvCxnSpPr>
            <p:nvPr/>
          </p:nvCxnSpPr>
          <p:spPr bwMode="auto">
            <a:xfrm>
              <a:off x="3389543" y="2834321"/>
              <a:ext cx="474663" cy="7937"/>
            </a:xfrm>
            <a:prstGeom prst="curvedConnector3">
              <a:avLst>
                <a:gd name="adj1" fmla="val 50000"/>
              </a:avLst>
            </a:prstGeom>
            <a:noFill/>
            <a:ln w="38100">
              <a:solidFill>
                <a:srgbClr val="000000"/>
              </a:solidFill>
              <a:round/>
              <a:headEnd type="none" w="sm" len="sm"/>
              <a:tailEnd type="arrow" w="med" len="med"/>
            </a:ln>
          </p:spPr>
        </p:cxnSp>
        <p:cxnSp>
          <p:nvCxnSpPr>
            <p:cNvPr id="24" name="Curved Connector 8">
              <a:extLst>
                <a:ext uri="{FF2B5EF4-FFF2-40B4-BE49-F238E27FC236}">
                  <a16:creationId xmlns:a16="http://schemas.microsoft.com/office/drawing/2014/main" id="{85C408A9-1F80-CA41-9E70-6433E8B794C5}"/>
                </a:ext>
              </a:extLst>
            </p:cNvPr>
            <p:cNvCxnSpPr>
              <a:cxnSpLocks noChangeShapeType="1"/>
              <a:stCxn id="22" idx="3"/>
              <a:endCxn id="15" idx="1"/>
            </p:cNvCxnSpPr>
            <p:nvPr/>
          </p:nvCxnSpPr>
          <p:spPr bwMode="auto">
            <a:xfrm>
              <a:off x="5166150" y="2842258"/>
              <a:ext cx="399856" cy="793"/>
            </a:xfrm>
            <a:prstGeom prst="curvedConnector3">
              <a:avLst>
                <a:gd name="adj1" fmla="val 50000"/>
              </a:avLst>
            </a:prstGeom>
            <a:noFill/>
            <a:ln w="38100">
              <a:solidFill>
                <a:srgbClr val="000000"/>
              </a:solidFill>
              <a:round/>
              <a:headEnd type="none" w="sm" len="sm"/>
              <a:tailEnd type="arrow" w="med" len="med"/>
            </a:ln>
          </p:spPr>
        </p:cxnSp>
        <p:cxnSp>
          <p:nvCxnSpPr>
            <p:cNvPr id="25" name="Curved Connector 8">
              <a:extLst>
                <a:ext uri="{FF2B5EF4-FFF2-40B4-BE49-F238E27FC236}">
                  <a16:creationId xmlns:a16="http://schemas.microsoft.com/office/drawing/2014/main" id="{52CF69CE-2503-E440-B323-32E4A6CEAD3B}"/>
                </a:ext>
              </a:extLst>
            </p:cNvPr>
            <p:cNvCxnSpPr>
              <a:stCxn id="7" idx="0"/>
              <a:endCxn id="13" idx="0"/>
            </p:cNvCxnSpPr>
            <p:nvPr/>
          </p:nvCxnSpPr>
          <p:spPr bwMode="auto">
            <a:xfrm rot="16200000" flipH="1">
              <a:off x="4623824" y="-1524161"/>
              <a:ext cx="7938" cy="6261100"/>
            </a:xfrm>
            <a:prstGeom prst="curvedConnector3">
              <a:avLst>
                <a:gd name="adj1" fmla="val -6798937"/>
              </a:avLst>
            </a:prstGeom>
            <a:solidFill>
              <a:schemeClr val="accent1"/>
            </a:solidFill>
            <a:ln w="38100" cap="flat" cmpd="sng" algn="ctr">
              <a:solidFill>
                <a:srgbClr val="000000"/>
              </a:solidFill>
              <a:prstDash val="dash"/>
              <a:round/>
              <a:headEnd type="arrow" w="sm" len="sm"/>
              <a:tailEnd type="none" w="med" len="med"/>
            </a:ln>
            <a:effectLst/>
          </p:spPr>
        </p:cxnSp>
        <p:cxnSp>
          <p:nvCxnSpPr>
            <p:cNvPr id="26" name="Curved Connector 8">
              <a:extLst>
                <a:ext uri="{FF2B5EF4-FFF2-40B4-BE49-F238E27FC236}">
                  <a16:creationId xmlns:a16="http://schemas.microsoft.com/office/drawing/2014/main" id="{ED241F81-7F19-E940-B146-0B403F47C69B}"/>
                </a:ext>
              </a:extLst>
            </p:cNvPr>
            <p:cNvCxnSpPr>
              <a:cxnSpLocks/>
              <a:stCxn id="10" idx="2"/>
              <a:endCxn id="15" idx="2"/>
            </p:cNvCxnSpPr>
            <p:nvPr/>
          </p:nvCxnSpPr>
          <p:spPr bwMode="auto">
            <a:xfrm rot="5400000" flipH="1" flipV="1">
              <a:off x="3349459" y="944798"/>
              <a:ext cx="762001" cy="5109369"/>
            </a:xfrm>
            <a:prstGeom prst="curvedConnector3">
              <a:avLst>
                <a:gd name="adj1" fmla="val -34767"/>
              </a:avLst>
            </a:prstGeom>
            <a:solidFill>
              <a:schemeClr val="accent1"/>
            </a:solidFill>
            <a:ln w="38100" cap="flat" cmpd="sng" algn="ctr">
              <a:solidFill>
                <a:srgbClr val="000000"/>
              </a:solidFill>
              <a:prstDash val="dash"/>
              <a:round/>
              <a:headEnd type="arrow" w="sm" len="sm"/>
              <a:tailEnd type="none" w="med" len="med"/>
            </a:ln>
            <a:effectLst/>
          </p:spPr>
        </p:cxnSp>
        <p:sp>
          <p:nvSpPr>
            <p:cNvPr id="27" name="TextBox 75">
              <a:extLst>
                <a:ext uri="{FF2B5EF4-FFF2-40B4-BE49-F238E27FC236}">
                  <a16:creationId xmlns:a16="http://schemas.microsoft.com/office/drawing/2014/main" id="{CEFD811A-C7A1-BA41-A1B3-AC3B614C980A}"/>
                </a:ext>
              </a:extLst>
            </p:cNvPr>
            <p:cNvSpPr txBox="1">
              <a:spLocks noChangeArrowheads="1"/>
            </p:cNvSpPr>
            <p:nvPr/>
          </p:nvSpPr>
          <p:spPr bwMode="auto">
            <a:xfrm>
              <a:off x="3773049" y="1297620"/>
              <a:ext cx="1714252" cy="749043"/>
            </a:xfrm>
            <a:prstGeom prst="rect">
              <a:avLst/>
            </a:prstGeom>
            <a:noFill/>
            <a:ln w="9525">
              <a:noFill/>
              <a:miter lim="800000"/>
              <a:headEnd/>
              <a:tailEnd/>
            </a:ln>
          </p:spPr>
          <p:txBody>
            <a:bodyPr wrap="none">
              <a:prstTxWarp prst="textNoShape">
                <a:avLst/>
              </a:prstTxWarp>
              <a:spAutoFit/>
            </a:bodyPr>
            <a:lstStyle/>
            <a:p>
              <a:pPr algn="ctr">
                <a:defRPr/>
              </a:pPr>
              <a:r>
                <a:rPr lang="en-US" b="1" dirty="0">
                  <a:latin typeface="+mn-lt"/>
                </a:rPr>
                <a:t>Innovative ET</a:t>
              </a:r>
            </a:p>
            <a:p>
              <a:pPr algn="ctr">
                <a:defRPr/>
              </a:pPr>
              <a:r>
                <a:rPr lang="en-US" b="1" dirty="0">
                  <a:latin typeface="+mn-lt"/>
                </a:rPr>
                <a:t>candidates</a:t>
              </a:r>
            </a:p>
          </p:txBody>
        </p:sp>
        <p:cxnSp>
          <p:nvCxnSpPr>
            <p:cNvPr id="28" name="Curved Connector 8">
              <a:extLst>
                <a:ext uri="{FF2B5EF4-FFF2-40B4-BE49-F238E27FC236}">
                  <a16:creationId xmlns:a16="http://schemas.microsoft.com/office/drawing/2014/main" id="{56A3BD77-28F6-524C-92D2-AB4A43A933C3}"/>
                </a:ext>
              </a:extLst>
            </p:cNvPr>
            <p:cNvCxnSpPr>
              <a:cxnSpLocks noChangeShapeType="1"/>
              <a:stCxn id="14" idx="2"/>
            </p:cNvCxnSpPr>
            <p:nvPr/>
          </p:nvCxnSpPr>
          <p:spPr bwMode="auto">
            <a:xfrm rot="16200000" flipH="1">
              <a:off x="8181412" y="3622514"/>
              <a:ext cx="342900" cy="757238"/>
            </a:xfrm>
            <a:prstGeom prst="curvedConnector2">
              <a:avLst/>
            </a:prstGeom>
            <a:noFill/>
            <a:ln w="38100">
              <a:solidFill>
                <a:srgbClr val="000000"/>
              </a:solidFill>
              <a:round/>
              <a:headEnd type="none" w="sm" len="sm"/>
              <a:tailEnd type="arrow" w="med" len="med"/>
            </a:ln>
          </p:spPr>
        </p:cxnSp>
      </p:grpSp>
      <p:sp>
        <p:nvSpPr>
          <p:cNvPr id="5" name="TextBox 4">
            <a:extLst>
              <a:ext uri="{FF2B5EF4-FFF2-40B4-BE49-F238E27FC236}">
                <a16:creationId xmlns:a16="http://schemas.microsoft.com/office/drawing/2014/main" id="{9E1B43D4-24CE-6050-D619-83518CB42707}"/>
              </a:ext>
            </a:extLst>
          </p:cNvPr>
          <p:cNvSpPr txBox="1"/>
          <p:nvPr/>
        </p:nvSpPr>
        <p:spPr>
          <a:xfrm>
            <a:off x="219456" y="712000"/>
            <a:ext cx="4572000" cy="646331"/>
          </a:xfrm>
          <a:prstGeom prst="rect">
            <a:avLst/>
          </a:prstGeom>
          <a:noFill/>
        </p:spPr>
        <p:txBody>
          <a:bodyPr wrap="square">
            <a:spAutoFit/>
          </a:bodyPr>
          <a:lstStyle/>
          <a:p>
            <a:r>
              <a:rPr lang="en-CA" sz="1200" b="0" i="0" u="none" strike="noStrike" dirty="0">
                <a:solidFill>
                  <a:srgbClr val="000000"/>
                </a:solidFill>
                <a:effectLst/>
              </a:rPr>
              <a:t>1. Identify the specific business problems, bottlenecks, or organizational needs you want to address. This stage defines your acceptable risk level and what success looks like</a:t>
            </a:r>
            <a:endParaRPr lang="en-CA" sz="1200" dirty="0"/>
          </a:p>
        </p:txBody>
      </p:sp>
      <p:sp>
        <p:nvSpPr>
          <p:cNvPr id="29" name="TextBox 28">
            <a:extLst>
              <a:ext uri="{FF2B5EF4-FFF2-40B4-BE49-F238E27FC236}">
                <a16:creationId xmlns:a16="http://schemas.microsoft.com/office/drawing/2014/main" id="{C6E75ADB-1153-C52D-B583-FE1A81ACA6A2}"/>
              </a:ext>
            </a:extLst>
          </p:cNvPr>
          <p:cNvSpPr txBox="1"/>
          <p:nvPr/>
        </p:nvSpPr>
        <p:spPr>
          <a:xfrm>
            <a:off x="274320" y="4057364"/>
            <a:ext cx="4572000" cy="646331"/>
          </a:xfrm>
          <a:prstGeom prst="rect">
            <a:avLst/>
          </a:prstGeom>
          <a:noFill/>
        </p:spPr>
        <p:txBody>
          <a:bodyPr wrap="square">
            <a:spAutoFit/>
          </a:bodyPr>
          <a:lstStyle/>
          <a:p>
            <a:r>
              <a:rPr lang="en-CA" sz="1200" b="0" i="0" u="none" strike="noStrike" dirty="0">
                <a:solidFill>
                  <a:srgbClr val="000000"/>
                </a:solidFill>
                <a:effectLst/>
              </a:rPr>
              <a:t>2. Research and identify potential technologies or vendors that align with your scope. Teams look at market intelligence to determine a technology's maturity and its applicability to real-world use cases</a:t>
            </a:r>
            <a:endParaRPr lang="en-CA" sz="1200" dirty="0"/>
          </a:p>
        </p:txBody>
      </p:sp>
      <p:sp>
        <p:nvSpPr>
          <p:cNvPr id="32" name="TextBox 31">
            <a:extLst>
              <a:ext uri="{FF2B5EF4-FFF2-40B4-BE49-F238E27FC236}">
                <a16:creationId xmlns:a16="http://schemas.microsoft.com/office/drawing/2014/main" id="{09D0161D-0910-87FD-0609-143E9789E914}"/>
              </a:ext>
            </a:extLst>
          </p:cNvPr>
          <p:cNvSpPr txBox="1"/>
          <p:nvPr/>
        </p:nvSpPr>
        <p:spPr>
          <a:xfrm>
            <a:off x="1042416" y="2185523"/>
            <a:ext cx="1472184" cy="1015663"/>
          </a:xfrm>
          <a:prstGeom prst="rect">
            <a:avLst/>
          </a:prstGeom>
          <a:noFill/>
        </p:spPr>
        <p:txBody>
          <a:bodyPr wrap="square">
            <a:spAutoFit/>
          </a:bodyPr>
          <a:lstStyle/>
          <a:p>
            <a:r>
              <a:rPr lang="en-CA" sz="1200" b="0" i="0" u="none" strike="noStrike" dirty="0">
                <a:solidFill>
                  <a:srgbClr val="000000"/>
                </a:solidFill>
                <a:effectLst/>
              </a:rPr>
              <a:t>3. Analyze and compare the short-listed candidates. Weigh the pros, cons, costs, and risks</a:t>
            </a:r>
            <a:endParaRPr lang="en-CA" sz="1200" dirty="0"/>
          </a:p>
        </p:txBody>
      </p:sp>
      <p:sp>
        <p:nvSpPr>
          <p:cNvPr id="34" name="TextBox 33">
            <a:extLst>
              <a:ext uri="{FF2B5EF4-FFF2-40B4-BE49-F238E27FC236}">
                <a16:creationId xmlns:a16="http://schemas.microsoft.com/office/drawing/2014/main" id="{0BCEA4E1-D4EC-65A7-1922-498C504CA3D2}"/>
              </a:ext>
            </a:extLst>
          </p:cNvPr>
          <p:cNvSpPr txBox="1"/>
          <p:nvPr/>
        </p:nvSpPr>
        <p:spPr>
          <a:xfrm>
            <a:off x="6574536" y="2286107"/>
            <a:ext cx="1719072" cy="830997"/>
          </a:xfrm>
          <a:prstGeom prst="rect">
            <a:avLst/>
          </a:prstGeom>
          <a:noFill/>
        </p:spPr>
        <p:txBody>
          <a:bodyPr wrap="square">
            <a:spAutoFit/>
          </a:bodyPr>
          <a:lstStyle/>
          <a:p>
            <a:pPr algn="r"/>
            <a:r>
              <a:rPr lang="en-CA" sz="1200" b="0" i="0" u="none" strike="noStrike" dirty="0">
                <a:solidFill>
                  <a:srgbClr val="000000"/>
                </a:solidFill>
                <a:effectLst/>
              </a:rPr>
              <a:t>4. Pilot the higher-ranked technologies. This builds concrete proof-of-concept data</a:t>
            </a:r>
            <a:endParaRPr lang="en-CA" sz="1200" dirty="0"/>
          </a:p>
        </p:txBody>
      </p:sp>
      <p:sp>
        <p:nvSpPr>
          <p:cNvPr id="36" name="TextBox 35">
            <a:extLst>
              <a:ext uri="{FF2B5EF4-FFF2-40B4-BE49-F238E27FC236}">
                <a16:creationId xmlns:a16="http://schemas.microsoft.com/office/drawing/2014/main" id="{354189C1-EA70-EC09-447B-1CAE3B075BBB}"/>
              </a:ext>
            </a:extLst>
          </p:cNvPr>
          <p:cNvSpPr txBox="1"/>
          <p:nvPr/>
        </p:nvSpPr>
        <p:spPr>
          <a:xfrm>
            <a:off x="5577840" y="4058704"/>
            <a:ext cx="3346704" cy="646331"/>
          </a:xfrm>
          <a:prstGeom prst="rect">
            <a:avLst/>
          </a:prstGeom>
          <a:noFill/>
        </p:spPr>
        <p:txBody>
          <a:bodyPr wrap="square">
            <a:spAutoFit/>
          </a:bodyPr>
          <a:lstStyle/>
          <a:p>
            <a:pPr algn="r"/>
            <a:r>
              <a:rPr lang="en-CA" sz="1200" dirty="0"/>
              <a:t>6. Hand the successfully vetted technology over to the permanent operational or IT teams responsible for managing and supporting it in production</a:t>
            </a:r>
          </a:p>
        </p:txBody>
      </p:sp>
      <p:sp>
        <p:nvSpPr>
          <p:cNvPr id="40" name="TextBox 39">
            <a:extLst>
              <a:ext uri="{FF2B5EF4-FFF2-40B4-BE49-F238E27FC236}">
                <a16:creationId xmlns:a16="http://schemas.microsoft.com/office/drawing/2014/main" id="{3F85CD7A-FB5B-816F-FC90-0C39B9E85E9E}"/>
              </a:ext>
            </a:extLst>
          </p:cNvPr>
          <p:cNvSpPr txBox="1"/>
          <p:nvPr/>
        </p:nvSpPr>
        <p:spPr>
          <a:xfrm>
            <a:off x="4425696" y="730288"/>
            <a:ext cx="4572000" cy="646331"/>
          </a:xfrm>
          <a:prstGeom prst="rect">
            <a:avLst/>
          </a:prstGeom>
          <a:noFill/>
        </p:spPr>
        <p:txBody>
          <a:bodyPr wrap="square">
            <a:spAutoFit/>
          </a:bodyPr>
          <a:lstStyle/>
          <a:p>
            <a:pPr algn="r"/>
            <a:r>
              <a:rPr lang="en-CA" sz="1200" dirty="0">
                <a:solidFill>
                  <a:srgbClr val="000000"/>
                </a:solidFill>
              </a:rPr>
              <a:t>5. </a:t>
            </a:r>
            <a:r>
              <a:rPr lang="en-CA" sz="1200" b="0" i="0" u="none" strike="noStrike" dirty="0">
                <a:solidFill>
                  <a:srgbClr val="000000"/>
                </a:solidFill>
                <a:effectLst/>
              </a:rPr>
              <a:t>Communicate the pilot's success and the technology's long-term business value to stakeholders at all levels of the organization. This drives internal buy-in and funding</a:t>
            </a:r>
            <a:endParaRPr lang="en-CA" sz="1200" dirty="0"/>
          </a:p>
        </p:txBody>
      </p:sp>
    </p:spTree>
    <p:extLst>
      <p:ext uri="{BB962C8B-B14F-4D97-AF65-F5344CB8AC3E}">
        <p14:creationId xmlns:p14="http://schemas.microsoft.com/office/powerpoint/2010/main" val="858604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9" grpId="0"/>
      <p:bldP spid="32" grpId="0"/>
      <p:bldP spid="34" grpId="0"/>
      <p:bldP spid="36" grpId="0"/>
      <p:bldP spid="4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05323-D518-0C4E-8F5D-0A747880CE36}"/>
              </a:ext>
            </a:extLst>
          </p:cNvPr>
          <p:cNvSpPr>
            <a:spLocks noGrp="1"/>
          </p:cNvSpPr>
          <p:nvPr>
            <p:ph type="title"/>
          </p:nvPr>
        </p:nvSpPr>
        <p:spPr/>
        <p:txBody>
          <a:bodyPr/>
          <a:lstStyle/>
          <a:p>
            <a:r>
              <a:rPr lang="en-CA" dirty="0"/>
              <a:t>Emerging Technology Analysis Canvas (ETAC)</a:t>
            </a:r>
          </a:p>
        </p:txBody>
      </p:sp>
      <p:pic>
        <p:nvPicPr>
          <p:cNvPr id="3" name="Picture 4" descr="The Emerging Technology Analysis Canvas (ETAC) is a framework designed to help organizations systematically assess and strategize around emerging technologies. It encompasses several key areas: technology overview, potential impact, maturity, market dynamics, risks, and strategic alignment. By evaluating these aspects, ETAC assists in identifying opportunities and challenges associated with new technologies, ensuring informed decision-making and effective integration into business strategies. The canvas promotes a structured approach to innovation, facilitating collaboration and clarity in technology adoption processes.">
            <a:extLst>
              <a:ext uri="{FF2B5EF4-FFF2-40B4-BE49-F238E27FC236}">
                <a16:creationId xmlns:a16="http://schemas.microsoft.com/office/drawing/2014/main" id="{9EFC432E-4A6B-D14C-8D79-B2E7B229EB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759" y="692696"/>
            <a:ext cx="8578957" cy="4383515"/>
          </a:xfrm>
          <a:prstGeom prst="rect">
            <a:avLst/>
          </a:prstGeom>
        </p:spPr>
      </p:pic>
      <p:sp>
        <p:nvSpPr>
          <p:cNvPr id="4" name="TextBox 3">
            <a:extLst>
              <a:ext uri="{FF2B5EF4-FFF2-40B4-BE49-F238E27FC236}">
                <a16:creationId xmlns:a16="http://schemas.microsoft.com/office/drawing/2014/main" id="{4BF0F474-9A56-0549-96C4-551B0FAD102B}"/>
              </a:ext>
            </a:extLst>
          </p:cNvPr>
          <p:cNvSpPr txBox="1"/>
          <p:nvPr/>
        </p:nvSpPr>
        <p:spPr>
          <a:xfrm>
            <a:off x="613767" y="1478280"/>
            <a:ext cx="1996481" cy="646331"/>
          </a:xfrm>
          <a:prstGeom prst="rect">
            <a:avLst/>
          </a:prstGeom>
          <a:noFill/>
        </p:spPr>
        <p:txBody>
          <a:bodyPr wrap="square" rtlCol="0">
            <a:spAutoFit/>
          </a:bodyPr>
          <a:lstStyle/>
          <a:p>
            <a:r>
              <a:rPr lang="en-CA" sz="1200" dirty="0"/>
              <a:t>What is the event that provided the technological breakthrough?</a:t>
            </a:r>
            <a:endParaRPr lang="en-US" sz="1200" dirty="0"/>
          </a:p>
        </p:txBody>
      </p:sp>
      <p:sp>
        <p:nvSpPr>
          <p:cNvPr id="5" name="TextBox 4">
            <a:extLst>
              <a:ext uri="{FF2B5EF4-FFF2-40B4-BE49-F238E27FC236}">
                <a16:creationId xmlns:a16="http://schemas.microsoft.com/office/drawing/2014/main" id="{B61AC9C1-CCE6-1645-B9EB-A80269CEBBD9}"/>
              </a:ext>
            </a:extLst>
          </p:cNvPr>
          <p:cNvSpPr txBox="1"/>
          <p:nvPr/>
        </p:nvSpPr>
        <p:spPr>
          <a:xfrm>
            <a:off x="613768" y="2174528"/>
            <a:ext cx="1996481"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CA" sz="1200" dirty="0"/>
              <a:t>Which companies are researching and developing the technology?</a:t>
            </a:r>
            <a:endParaRPr lang="en-US" sz="1200" dirty="0"/>
          </a:p>
        </p:txBody>
      </p:sp>
      <p:sp>
        <p:nvSpPr>
          <p:cNvPr id="6" name="TextBox 5">
            <a:extLst>
              <a:ext uri="{FF2B5EF4-FFF2-40B4-BE49-F238E27FC236}">
                <a16:creationId xmlns:a16="http://schemas.microsoft.com/office/drawing/2014/main" id="{8CC0B8D8-3A22-5444-8133-B05BEF863B97}"/>
              </a:ext>
            </a:extLst>
          </p:cNvPr>
          <p:cNvSpPr txBox="1"/>
          <p:nvPr/>
        </p:nvSpPr>
        <p:spPr>
          <a:xfrm>
            <a:off x="613768" y="2877846"/>
            <a:ext cx="1996481"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CA" sz="1200" dirty="0"/>
              <a:t>What are the environmental factors that are helping the technology develop?</a:t>
            </a:r>
            <a:endParaRPr lang="en-US" sz="1200" dirty="0"/>
          </a:p>
        </p:txBody>
      </p:sp>
      <p:sp>
        <p:nvSpPr>
          <p:cNvPr id="7" name="TextBox 6">
            <a:extLst>
              <a:ext uri="{FF2B5EF4-FFF2-40B4-BE49-F238E27FC236}">
                <a16:creationId xmlns:a16="http://schemas.microsoft.com/office/drawing/2014/main" id="{627561C6-766D-E54C-8FA8-953DB732A096}"/>
              </a:ext>
            </a:extLst>
          </p:cNvPr>
          <p:cNvSpPr txBox="1"/>
          <p:nvPr/>
        </p:nvSpPr>
        <p:spPr>
          <a:xfrm>
            <a:off x="2754863" y="1591960"/>
            <a:ext cx="1272319" cy="830997"/>
          </a:xfrm>
          <a:prstGeom prst="rect">
            <a:avLst/>
          </a:prstGeom>
          <a:noFill/>
        </p:spPr>
        <p:txBody>
          <a:bodyPr wrap="square" rtlCol="0">
            <a:spAutoFit/>
          </a:bodyPr>
          <a:lstStyle/>
          <a:p>
            <a:pPr algn="l"/>
            <a:r>
              <a:rPr lang="en-CA" sz="1200" dirty="0"/>
              <a:t>What is the speed and potential scale of the market?</a:t>
            </a:r>
            <a:endParaRPr lang="en-US" sz="1200" dirty="0"/>
          </a:p>
        </p:txBody>
      </p:sp>
      <p:sp>
        <p:nvSpPr>
          <p:cNvPr id="8" name="TextBox 7">
            <a:extLst>
              <a:ext uri="{FF2B5EF4-FFF2-40B4-BE49-F238E27FC236}">
                <a16:creationId xmlns:a16="http://schemas.microsoft.com/office/drawing/2014/main" id="{E640FC72-81E6-DB40-A5AD-E71EF1A68B23}"/>
              </a:ext>
            </a:extLst>
          </p:cNvPr>
          <p:cNvSpPr txBox="1"/>
          <p:nvPr/>
        </p:nvSpPr>
        <p:spPr>
          <a:xfrm>
            <a:off x="2754863" y="2669242"/>
            <a:ext cx="1516561" cy="830997"/>
          </a:xfrm>
          <a:prstGeom prst="rect">
            <a:avLst/>
          </a:prstGeom>
          <a:noFill/>
        </p:spPr>
        <p:txBody>
          <a:bodyPr wrap="square" rtlCol="0">
            <a:spAutoFit/>
          </a:bodyPr>
          <a:lstStyle/>
          <a:p>
            <a:pPr algn="l"/>
            <a:r>
              <a:rPr lang="en-CA" sz="1200" dirty="0"/>
              <a:t>Which industries might be affected, positively or negatively?</a:t>
            </a:r>
            <a:endParaRPr lang="en-US" sz="1200" dirty="0"/>
          </a:p>
        </p:txBody>
      </p:sp>
      <p:sp>
        <p:nvSpPr>
          <p:cNvPr id="9" name="TextBox 8">
            <a:extLst>
              <a:ext uri="{FF2B5EF4-FFF2-40B4-BE49-F238E27FC236}">
                <a16:creationId xmlns:a16="http://schemas.microsoft.com/office/drawing/2014/main" id="{B5320307-4F77-334D-B50A-684C19B9213C}"/>
              </a:ext>
            </a:extLst>
          </p:cNvPr>
          <p:cNvSpPr txBox="1"/>
          <p:nvPr/>
        </p:nvSpPr>
        <p:spPr>
          <a:xfrm>
            <a:off x="4271424" y="1605168"/>
            <a:ext cx="2231862" cy="461665"/>
          </a:xfrm>
          <a:prstGeom prst="rect">
            <a:avLst/>
          </a:prstGeom>
          <a:noFill/>
        </p:spPr>
        <p:txBody>
          <a:bodyPr wrap="square" rtlCol="0">
            <a:spAutoFit/>
          </a:bodyPr>
          <a:lstStyle/>
          <a:p>
            <a:pPr algn="l"/>
            <a:r>
              <a:rPr lang="en-CA" sz="1200" dirty="0"/>
              <a:t>How might the technology affect competitiveness in industry?</a:t>
            </a:r>
            <a:endParaRPr lang="en-US" sz="1200" dirty="0"/>
          </a:p>
        </p:txBody>
      </p:sp>
      <p:sp>
        <p:nvSpPr>
          <p:cNvPr id="10" name="TextBox 9">
            <a:extLst>
              <a:ext uri="{FF2B5EF4-FFF2-40B4-BE49-F238E27FC236}">
                <a16:creationId xmlns:a16="http://schemas.microsoft.com/office/drawing/2014/main" id="{BF171405-0606-2F48-A4B5-EFE339DF566E}"/>
              </a:ext>
            </a:extLst>
          </p:cNvPr>
          <p:cNvSpPr txBox="1"/>
          <p:nvPr/>
        </p:nvSpPr>
        <p:spPr>
          <a:xfrm>
            <a:off x="4271424" y="2300662"/>
            <a:ext cx="2231862" cy="461665"/>
          </a:xfrm>
          <a:prstGeom prst="rect">
            <a:avLst/>
          </a:prstGeom>
          <a:noFill/>
        </p:spPr>
        <p:txBody>
          <a:bodyPr wrap="square" rtlCol="0">
            <a:spAutoFit/>
          </a:bodyPr>
          <a:lstStyle/>
          <a:p>
            <a:pPr algn="l"/>
            <a:r>
              <a:rPr lang="en-CA" sz="1200" dirty="0"/>
              <a:t>How might the technology impact revenue and/or costs?</a:t>
            </a:r>
            <a:endParaRPr lang="en-US" sz="1200" dirty="0"/>
          </a:p>
        </p:txBody>
      </p:sp>
      <p:sp>
        <p:nvSpPr>
          <p:cNvPr id="11" name="TextBox 10">
            <a:extLst>
              <a:ext uri="{FF2B5EF4-FFF2-40B4-BE49-F238E27FC236}">
                <a16:creationId xmlns:a16="http://schemas.microsoft.com/office/drawing/2014/main" id="{57B79341-EBBE-4A4D-B843-B74623537720}"/>
              </a:ext>
            </a:extLst>
          </p:cNvPr>
          <p:cNvSpPr txBox="1"/>
          <p:nvPr/>
        </p:nvSpPr>
        <p:spPr>
          <a:xfrm>
            <a:off x="4271867" y="3000247"/>
            <a:ext cx="2303329" cy="461665"/>
          </a:xfrm>
          <a:prstGeom prst="rect">
            <a:avLst/>
          </a:prstGeom>
          <a:noFill/>
        </p:spPr>
        <p:txBody>
          <a:bodyPr wrap="square" rtlCol="0">
            <a:spAutoFit/>
          </a:bodyPr>
          <a:lstStyle/>
          <a:p>
            <a:pPr algn="l"/>
            <a:r>
              <a:rPr lang="en-CA" sz="1200" dirty="0"/>
              <a:t>How would the technology affect customers, suppliers, partners?</a:t>
            </a:r>
            <a:endParaRPr lang="en-US" sz="1200" dirty="0"/>
          </a:p>
        </p:txBody>
      </p:sp>
      <p:sp>
        <p:nvSpPr>
          <p:cNvPr id="12" name="TextBox 11">
            <a:extLst>
              <a:ext uri="{FF2B5EF4-FFF2-40B4-BE49-F238E27FC236}">
                <a16:creationId xmlns:a16="http://schemas.microsoft.com/office/drawing/2014/main" id="{319E0561-E632-0B4B-979B-22344420BEA9}"/>
              </a:ext>
            </a:extLst>
          </p:cNvPr>
          <p:cNvSpPr txBox="1"/>
          <p:nvPr/>
        </p:nvSpPr>
        <p:spPr>
          <a:xfrm>
            <a:off x="6546099" y="1570614"/>
            <a:ext cx="2268804" cy="461665"/>
          </a:xfrm>
          <a:prstGeom prst="rect">
            <a:avLst/>
          </a:prstGeom>
          <a:noFill/>
        </p:spPr>
        <p:txBody>
          <a:bodyPr wrap="square" rtlCol="0">
            <a:spAutoFit/>
          </a:bodyPr>
          <a:lstStyle/>
          <a:p>
            <a:pPr algn="l"/>
            <a:r>
              <a:rPr lang="en-CA" sz="1200" dirty="0"/>
              <a:t>What are the technical improvements taking place?</a:t>
            </a:r>
            <a:endParaRPr lang="en-US" sz="1200" dirty="0"/>
          </a:p>
        </p:txBody>
      </p:sp>
      <p:sp>
        <p:nvSpPr>
          <p:cNvPr id="13" name="TextBox 12">
            <a:extLst>
              <a:ext uri="{FF2B5EF4-FFF2-40B4-BE49-F238E27FC236}">
                <a16:creationId xmlns:a16="http://schemas.microsoft.com/office/drawing/2014/main" id="{3FC9D921-241A-294A-AD0E-B040F43114B9}"/>
              </a:ext>
            </a:extLst>
          </p:cNvPr>
          <p:cNvSpPr txBox="1"/>
          <p:nvPr/>
        </p:nvSpPr>
        <p:spPr>
          <a:xfrm>
            <a:off x="6564219" y="2281601"/>
            <a:ext cx="2293497" cy="461665"/>
          </a:xfrm>
          <a:prstGeom prst="rect">
            <a:avLst/>
          </a:prstGeom>
          <a:noFill/>
        </p:spPr>
        <p:txBody>
          <a:bodyPr wrap="square" rtlCol="0">
            <a:spAutoFit/>
          </a:bodyPr>
          <a:lstStyle/>
          <a:p>
            <a:pPr algn="l"/>
            <a:r>
              <a:rPr lang="en-CA" sz="1200" dirty="0"/>
              <a:t>What are the associated tools and platforms, and the skills needed?</a:t>
            </a:r>
            <a:endParaRPr lang="en-US" sz="1200" dirty="0"/>
          </a:p>
        </p:txBody>
      </p:sp>
      <p:sp>
        <p:nvSpPr>
          <p:cNvPr id="14" name="TextBox 13">
            <a:extLst>
              <a:ext uri="{FF2B5EF4-FFF2-40B4-BE49-F238E27FC236}">
                <a16:creationId xmlns:a16="http://schemas.microsoft.com/office/drawing/2014/main" id="{5CB471AD-A472-AD47-8005-62E00B2676A7}"/>
              </a:ext>
            </a:extLst>
          </p:cNvPr>
          <p:cNvSpPr txBox="1"/>
          <p:nvPr/>
        </p:nvSpPr>
        <p:spPr>
          <a:xfrm>
            <a:off x="6577181" y="2991837"/>
            <a:ext cx="2251129" cy="461665"/>
          </a:xfrm>
          <a:prstGeom prst="rect">
            <a:avLst/>
          </a:prstGeom>
          <a:noFill/>
        </p:spPr>
        <p:txBody>
          <a:bodyPr wrap="square" rtlCol="0">
            <a:spAutoFit/>
          </a:bodyPr>
          <a:lstStyle/>
          <a:p>
            <a:r>
              <a:rPr lang="en-CA" sz="1200" dirty="0"/>
              <a:t>What are the technical hurdles in deploying the technology?</a:t>
            </a:r>
            <a:endParaRPr lang="en-US" sz="1200" dirty="0"/>
          </a:p>
        </p:txBody>
      </p:sp>
      <p:sp>
        <p:nvSpPr>
          <p:cNvPr id="15" name="TextBox 14">
            <a:extLst>
              <a:ext uri="{FF2B5EF4-FFF2-40B4-BE49-F238E27FC236}">
                <a16:creationId xmlns:a16="http://schemas.microsoft.com/office/drawing/2014/main" id="{800B72B1-3C0F-9245-8FC5-53DCC2783A8D}"/>
              </a:ext>
            </a:extLst>
          </p:cNvPr>
          <p:cNvSpPr txBox="1"/>
          <p:nvPr/>
        </p:nvSpPr>
        <p:spPr>
          <a:xfrm>
            <a:off x="5183552" y="3660788"/>
            <a:ext cx="3422164" cy="461665"/>
          </a:xfrm>
          <a:prstGeom prst="rect">
            <a:avLst/>
          </a:prstGeom>
          <a:noFill/>
        </p:spPr>
        <p:txBody>
          <a:bodyPr wrap="square" rtlCol="0">
            <a:spAutoFit/>
          </a:bodyPr>
          <a:lstStyle/>
          <a:p>
            <a:pPr algn="l"/>
            <a:r>
              <a:rPr lang="en-CA" sz="1200" dirty="0"/>
              <a:t>What are the business and societal risks that might limit the technology’s deployment?</a:t>
            </a:r>
            <a:endParaRPr lang="en-US" sz="1200" dirty="0"/>
          </a:p>
        </p:txBody>
      </p:sp>
      <p:sp>
        <p:nvSpPr>
          <p:cNvPr id="16" name="TextBox 15">
            <a:extLst>
              <a:ext uri="{FF2B5EF4-FFF2-40B4-BE49-F238E27FC236}">
                <a16:creationId xmlns:a16="http://schemas.microsoft.com/office/drawing/2014/main" id="{9CC7D945-EFFC-704F-A8B2-A885361F1513}"/>
              </a:ext>
            </a:extLst>
          </p:cNvPr>
          <p:cNvSpPr txBox="1"/>
          <p:nvPr/>
        </p:nvSpPr>
        <p:spPr>
          <a:xfrm>
            <a:off x="1095067" y="3661057"/>
            <a:ext cx="3665827"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CA" sz="1200" dirty="0"/>
              <a:t>What are the expected milestones in the technology’s development? How long will it take for the technology to be adopted by the intended customers?</a:t>
            </a:r>
            <a:endParaRPr lang="en-US" sz="1200" dirty="0"/>
          </a:p>
        </p:txBody>
      </p:sp>
      <p:sp>
        <p:nvSpPr>
          <p:cNvPr id="17" name="TextBox 16">
            <a:extLst>
              <a:ext uri="{FF2B5EF4-FFF2-40B4-BE49-F238E27FC236}">
                <a16:creationId xmlns:a16="http://schemas.microsoft.com/office/drawing/2014/main" id="{2855FC10-67AB-5141-B3E5-E461A27A0852}"/>
              </a:ext>
            </a:extLst>
          </p:cNvPr>
          <p:cNvSpPr txBox="1"/>
          <p:nvPr/>
        </p:nvSpPr>
        <p:spPr>
          <a:xfrm>
            <a:off x="1095067" y="4478811"/>
            <a:ext cx="3582965"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CA" sz="1200" dirty="0"/>
              <a:t>What are the key insights and the recommendation?</a:t>
            </a:r>
            <a:endParaRPr lang="en-US" sz="1200" dirty="0"/>
          </a:p>
        </p:txBody>
      </p:sp>
      <p:sp>
        <p:nvSpPr>
          <p:cNvPr id="19" name="Rectangle 18">
            <a:extLst>
              <a:ext uri="{FF2B5EF4-FFF2-40B4-BE49-F238E27FC236}">
                <a16:creationId xmlns:a16="http://schemas.microsoft.com/office/drawing/2014/main" id="{B1C29D1C-E3DB-4141-B108-5C505B595087}"/>
              </a:ext>
            </a:extLst>
          </p:cNvPr>
          <p:cNvSpPr/>
          <p:nvPr/>
        </p:nvSpPr>
        <p:spPr>
          <a:xfrm>
            <a:off x="4289196" y="4839381"/>
            <a:ext cx="4572000" cy="246221"/>
          </a:xfrm>
          <a:prstGeom prst="rect">
            <a:avLst/>
          </a:prstGeom>
        </p:spPr>
        <p:txBody>
          <a:bodyPr>
            <a:spAutoFit/>
          </a:bodyPr>
          <a:lstStyle/>
          <a:p>
            <a:pPr algn="r"/>
            <a:r>
              <a:rPr lang="en-CA" sz="1000" dirty="0">
                <a:hlinkClick r:id="rId3"/>
              </a:rPr>
              <a:t>https://github.com/wso2/ETAC/blob/master/ETAC.md</a:t>
            </a:r>
            <a:r>
              <a:rPr lang="en-CA" sz="1000" dirty="0"/>
              <a:t> </a:t>
            </a:r>
          </a:p>
        </p:txBody>
      </p:sp>
    </p:spTree>
    <p:extLst>
      <p:ext uri="{BB962C8B-B14F-4D97-AF65-F5344CB8AC3E}">
        <p14:creationId xmlns:p14="http://schemas.microsoft.com/office/powerpoint/2010/main" val="4237677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4"/>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6"/>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5"/>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3" grpId="0"/>
      <p:bldP spid="14" grpId="0"/>
      <p:bldP spid="15" grpId="0"/>
      <p:bldP spid="16" grpId="0"/>
      <p:bldP spid="17" grpId="0"/>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933A613-B885-B140-BF4B-9E0183A30E8C}"/>
              </a:ext>
            </a:extLst>
          </p:cNvPr>
          <p:cNvSpPr>
            <a:spLocks noGrp="1"/>
          </p:cNvSpPr>
          <p:nvPr>
            <p:ph type="sldNum" sz="quarter" idx="12"/>
          </p:nvPr>
        </p:nvSpPr>
        <p:spPr>
          <a:xfrm>
            <a:off x="8027490" y="4869656"/>
            <a:ext cx="1116510" cy="273844"/>
          </a:xfrm>
        </p:spPr>
        <p:txBody>
          <a:bodyPr/>
          <a:lstStyle/>
          <a:p>
            <a:fld id="{2066355A-084C-D24E-9AD2-7E4FC41EA627}" type="slidenum">
              <a:rPr lang="en-US" smtClean="0"/>
              <a:pPr/>
              <a:t>2</a:t>
            </a:fld>
            <a:endParaRPr lang="en-US" dirty="0"/>
          </a:p>
        </p:txBody>
      </p:sp>
      <p:sp>
        <p:nvSpPr>
          <p:cNvPr id="3" name="Title 2">
            <a:extLst>
              <a:ext uri="{FF2B5EF4-FFF2-40B4-BE49-F238E27FC236}">
                <a16:creationId xmlns:a16="http://schemas.microsoft.com/office/drawing/2014/main" id="{719AC977-E935-6743-B6BB-C0EF8E8121C8}"/>
              </a:ext>
            </a:extLst>
          </p:cNvPr>
          <p:cNvSpPr>
            <a:spLocks noGrp="1"/>
          </p:cNvSpPr>
          <p:nvPr>
            <p:ph type="title"/>
          </p:nvPr>
        </p:nvSpPr>
        <p:spPr/>
        <p:txBody>
          <a:bodyPr/>
          <a:lstStyle/>
          <a:p>
            <a:r>
              <a:rPr lang="en-CA" dirty="0"/>
              <a:t>Course Topics: An Integrative Perspective</a:t>
            </a:r>
          </a:p>
        </p:txBody>
      </p:sp>
      <p:sp>
        <p:nvSpPr>
          <p:cNvPr id="8" name="Freeform 12">
            <a:extLst>
              <a:ext uri="{FF2B5EF4-FFF2-40B4-BE49-F238E27FC236}">
                <a16:creationId xmlns:a16="http://schemas.microsoft.com/office/drawing/2014/main" id="{BDADADFE-0551-8E49-A913-F3AE7CB4EF2D}"/>
              </a:ext>
            </a:extLst>
          </p:cNvPr>
          <p:cNvSpPr>
            <a:spLocks/>
          </p:cNvSpPr>
          <p:nvPr/>
        </p:nvSpPr>
        <p:spPr bwMode="auto">
          <a:xfrm rot="422242">
            <a:off x="6788891" y="1007817"/>
            <a:ext cx="1522418" cy="1265054"/>
          </a:xfrm>
          <a:custGeom>
            <a:avLst/>
            <a:gdLst>
              <a:gd name="T0" fmla="*/ 1586 w 2377"/>
              <a:gd name="T1" fmla="*/ 1797 h 1975"/>
              <a:gd name="T2" fmla="*/ 1564 w 2377"/>
              <a:gd name="T3" fmla="*/ 1845 h 1975"/>
              <a:gd name="T4" fmla="*/ 1522 w 2377"/>
              <a:gd name="T5" fmla="*/ 1886 h 1975"/>
              <a:gd name="T6" fmla="*/ 1489 w 2377"/>
              <a:gd name="T7" fmla="*/ 1906 h 1975"/>
              <a:gd name="T8" fmla="*/ 1470 w 2377"/>
              <a:gd name="T9" fmla="*/ 1933 h 1975"/>
              <a:gd name="T10" fmla="*/ 1473 w 2377"/>
              <a:gd name="T11" fmla="*/ 1957 h 1975"/>
              <a:gd name="T12" fmla="*/ 1500 w 2377"/>
              <a:gd name="T13" fmla="*/ 1973 h 1975"/>
              <a:gd name="T14" fmla="*/ 2377 w 2377"/>
              <a:gd name="T15" fmla="*/ 0 h 1975"/>
              <a:gd name="T16" fmla="*/ 395 w 2377"/>
              <a:gd name="T17" fmla="*/ 855 h 1975"/>
              <a:gd name="T18" fmla="*/ 390 w 2377"/>
              <a:gd name="T19" fmla="*/ 886 h 1975"/>
              <a:gd name="T20" fmla="*/ 371 w 2377"/>
              <a:gd name="T21" fmla="*/ 907 h 1975"/>
              <a:gd name="T22" fmla="*/ 346 w 2377"/>
              <a:gd name="T23" fmla="*/ 904 h 1975"/>
              <a:gd name="T24" fmla="*/ 320 w 2377"/>
              <a:gd name="T25" fmla="*/ 877 h 1975"/>
              <a:gd name="T26" fmla="*/ 298 w 2377"/>
              <a:gd name="T27" fmla="*/ 842 h 1975"/>
              <a:gd name="T28" fmla="*/ 254 w 2377"/>
              <a:gd name="T29" fmla="*/ 806 h 1975"/>
              <a:gd name="T30" fmla="*/ 201 w 2377"/>
              <a:gd name="T31" fmla="*/ 788 h 1975"/>
              <a:gd name="T32" fmla="*/ 148 w 2377"/>
              <a:gd name="T33" fmla="*/ 792 h 1975"/>
              <a:gd name="T34" fmla="*/ 83 w 2377"/>
              <a:gd name="T35" fmla="*/ 827 h 1975"/>
              <a:gd name="T36" fmla="*/ 32 w 2377"/>
              <a:gd name="T37" fmla="*/ 888 h 1975"/>
              <a:gd name="T38" fmla="*/ 5 w 2377"/>
              <a:gd name="T39" fmla="*/ 970 h 1975"/>
              <a:gd name="T40" fmla="*/ 2 w 2377"/>
              <a:gd name="T41" fmla="*/ 1040 h 1975"/>
              <a:gd name="T42" fmla="*/ 23 w 2377"/>
              <a:gd name="T43" fmla="*/ 1126 h 1975"/>
              <a:gd name="T44" fmla="*/ 68 w 2377"/>
              <a:gd name="T45" fmla="*/ 1193 h 1975"/>
              <a:gd name="T46" fmla="*/ 130 w 2377"/>
              <a:gd name="T47" fmla="*/ 1236 h 1975"/>
              <a:gd name="T48" fmla="*/ 184 w 2377"/>
              <a:gd name="T49" fmla="*/ 1245 h 1975"/>
              <a:gd name="T50" fmla="*/ 243 w 2377"/>
              <a:gd name="T51" fmla="*/ 1233 h 1975"/>
              <a:gd name="T52" fmla="*/ 283 w 2377"/>
              <a:gd name="T53" fmla="*/ 1206 h 1975"/>
              <a:gd name="T54" fmla="*/ 314 w 2377"/>
              <a:gd name="T55" fmla="*/ 1166 h 1975"/>
              <a:gd name="T56" fmla="*/ 340 w 2377"/>
              <a:gd name="T57" fmla="*/ 1133 h 1975"/>
              <a:gd name="T58" fmla="*/ 365 w 2377"/>
              <a:gd name="T59" fmla="*/ 1124 h 1975"/>
              <a:gd name="T60" fmla="*/ 388 w 2377"/>
              <a:gd name="T61" fmla="*/ 1139 h 1975"/>
              <a:gd name="T62" fmla="*/ 395 w 2377"/>
              <a:gd name="T63" fmla="*/ 1178 h 1975"/>
              <a:gd name="T64" fmla="*/ 1199 w 2377"/>
              <a:gd name="T65" fmla="*/ 1975 h 1975"/>
              <a:gd name="T66" fmla="*/ 1229 w 2377"/>
              <a:gd name="T67" fmla="*/ 1970 h 1975"/>
              <a:gd name="T68" fmla="*/ 1250 w 2377"/>
              <a:gd name="T69" fmla="*/ 1951 h 1975"/>
              <a:gd name="T70" fmla="*/ 1247 w 2377"/>
              <a:gd name="T71" fmla="*/ 1925 h 1975"/>
              <a:gd name="T72" fmla="*/ 1222 w 2377"/>
              <a:gd name="T73" fmla="*/ 1900 h 1975"/>
              <a:gd name="T74" fmla="*/ 1186 w 2377"/>
              <a:gd name="T75" fmla="*/ 1878 h 1975"/>
              <a:gd name="T76" fmla="*/ 1150 w 2377"/>
              <a:gd name="T77" fmla="*/ 1834 h 1975"/>
              <a:gd name="T78" fmla="*/ 1132 w 2377"/>
              <a:gd name="T79" fmla="*/ 1780 h 1975"/>
              <a:gd name="T80" fmla="*/ 1135 w 2377"/>
              <a:gd name="T81" fmla="*/ 1728 h 1975"/>
              <a:gd name="T82" fmla="*/ 1169 w 2377"/>
              <a:gd name="T83" fmla="*/ 1662 h 1975"/>
              <a:gd name="T84" fmla="*/ 1232 w 2377"/>
              <a:gd name="T85" fmla="*/ 1611 h 1975"/>
              <a:gd name="T86" fmla="*/ 1314 w 2377"/>
              <a:gd name="T87" fmla="*/ 1585 h 1975"/>
              <a:gd name="T88" fmla="*/ 1383 w 2377"/>
              <a:gd name="T89" fmla="*/ 1582 h 1975"/>
              <a:gd name="T90" fmla="*/ 1470 w 2377"/>
              <a:gd name="T91" fmla="*/ 1602 h 1975"/>
              <a:gd name="T92" fmla="*/ 1537 w 2377"/>
              <a:gd name="T93" fmla="*/ 1647 h 1975"/>
              <a:gd name="T94" fmla="*/ 1579 w 2377"/>
              <a:gd name="T95" fmla="*/ 1710 h 1975"/>
              <a:gd name="T96" fmla="*/ 1589 w 2377"/>
              <a:gd name="T97" fmla="*/ 1764 h 19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77" h="1975">
                <a:moveTo>
                  <a:pt x="1589" y="1764"/>
                </a:moveTo>
                <a:lnTo>
                  <a:pt x="1589" y="1764"/>
                </a:lnTo>
                <a:lnTo>
                  <a:pt x="1588" y="1780"/>
                </a:lnTo>
                <a:lnTo>
                  <a:pt x="1586" y="1797"/>
                </a:lnTo>
                <a:lnTo>
                  <a:pt x="1582" y="1810"/>
                </a:lnTo>
                <a:lnTo>
                  <a:pt x="1577" y="1822"/>
                </a:lnTo>
                <a:lnTo>
                  <a:pt x="1571" y="1834"/>
                </a:lnTo>
                <a:lnTo>
                  <a:pt x="1564" y="1845"/>
                </a:lnTo>
                <a:lnTo>
                  <a:pt x="1556" y="1855"/>
                </a:lnTo>
                <a:lnTo>
                  <a:pt x="1549" y="1863"/>
                </a:lnTo>
                <a:lnTo>
                  <a:pt x="1534" y="1878"/>
                </a:lnTo>
                <a:lnTo>
                  <a:pt x="1522" y="1886"/>
                </a:lnTo>
                <a:lnTo>
                  <a:pt x="1509" y="1894"/>
                </a:lnTo>
                <a:lnTo>
                  <a:pt x="1509" y="1894"/>
                </a:lnTo>
                <a:lnTo>
                  <a:pt x="1498" y="1900"/>
                </a:lnTo>
                <a:lnTo>
                  <a:pt x="1489" y="1906"/>
                </a:lnTo>
                <a:lnTo>
                  <a:pt x="1483" y="1912"/>
                </a:lnTo>
                <a:lnTo>
                  <a:pt x="1477" y="1919"/>
                </a:lnTo>
                <a:lnTo>
                  <a:pt x="1473" y="1925"/>
                </a:lnTo>
                <a:lnTo>
                  <a:pt x="1470" y="1933"/>
                </a:lnTo>
                <a:lnTo>
                  <a:pt x="1468" y="1939"/>
                </a:lnTo>
                <a:lnTo>
                  <a:pt x="1468" y="1945"/>
                </a:lnTo>
                <a:lnTo>
                  <a:pt x="1470" y="1951"/>
                </a:lnTo>
                <a:lnTo>
                  <a:pt x="1473" y="1957"/>
                </a:lnTo>
                <a:lnTo>
                  <a:pt x="1477" y="1963"/>
                </a:lnTo>
                <a:lnTo>
                  <a:pt x="1483" y="1967"/>
                </a:lnTo>
                <a:lnTo>
                  <a:pt x="1491" y="1970"/>
                </a:lnTo>
                <a:lnTo>
                  <a:pt x="1500" y="1973"/>
                </a:lnTo>
                <a:lnTo>
                  <a:pt x="1509" y="1975"/>
                </a:lnTo>
                <a:lnTo>
                  <a:pt x="1521" y="1975"/>
                </a:lnTo>
                <a:lnTo>
                  <a:pt x="2377" y="1975"/>
                </a:lnTo>
                <a:lnTo>
                  <a:pt x="2377" y="0"/>
                </a:lnTo>
                <a:lnTo>
                  <a:pt x="398" y="0"/>
                </a:lnTo>
                <a:lnTo>
                  <a:pt x="398" y="454"/>
                </a:lnTo>
                <a:lnTo>
                  <a:pt x="395" y="454"/>
                </a:lnTo>
                <a:lnTo>
                  <a:pt x="395" y="855"/>
                </a:lnTo>
                <a:lnTo>
                  <a:pt x="395" y="855"/>
                </a:lnTo>
                <a:lnTo>
                  <a:pt x="395" y="867"/>
                </a:lnTo>
                <a:lnTo>
                  <a:pt x="393" y="877"/>
                </a:lnTo>
                <a:lnTo>
                  <a:pt x="390" y="886"/>
                </a:lnTo>
                <a:lnTo>
                  <a:pt x="388" y="894"/>
                </a:lnTo>
                <a:lnTo>
                  <a:pt x="383" y="900"/>
                </a:lnTo>
                <a:lnTo>
                  <a:pt x="377" y="904"/>
                </a:lnTo>
                <a:lnTo>
                  <a:pt x="371" y="907"/>
                </a:lnTo>
                <a:lnTo>
                  <a:pt x="365" y="909"/>
                </a:lnTo>
                <a:lnTo>
                  <a:pt x="359" y="909"/>
                </a:lnTo>
                <a:lnTo>
                  <a:pt x="353" y="907"/>
                </a:lnTo>
                <a:lnTo>
                  <a:pt x="346" y="904"/>
                </a:lnTo>
                <a:lnTo>
                  <a:pt x="340" y="900"/>
                </a:lnTo>
                <a:lnTo>
                  <a:pt x="332" y="894"/>
                </a:lnTo>
                <a:lnTo>
                  <a:pt x="326" y="886"/>
                </a:lnTo>
                <a:lnTo>
                  <a:pt x="320" y="877"/>
                </a:lnTo>
                <a:lnTo>
                  <a:pt x="314" y="867"/>
                </a:lnTo>
                <a:lnTo>
                  <a:pt x="314" y="867"/>
                </a:lnTo>
                <a:lnTo>
                  <a:pt x="307" y="855"/>
                </a:lnTo>
                <a:lnTo>
                  <a:pt x="298" y="842"/>
                </a:lnTo>
                <a:lnTo>
                  <a:pt x="283" y="827"/>
                </a:lnTo>
                <a:lnTo>
                  <a:pt x="275" y="819"/>
                </a:lnTo>
                <a:lnTo>
                  <a:pt x="265" y="813"/>
                </a:lnTo>
                <a:lnTo>
                  <a:pt x="254" y="806"/>
                </a:lnTo>
                <a:lnTo>
                  <a:pt x="243" y="800"/>
                </a:lnTo>
                <a:lnTo>
                  <a:pt x="231" y="795"/>
                </a:lnTo>
                <a:lnTo>
                  <a:pt x="217" y="791"/>
                </a:lnTo>
                <a:lnTo>
                  <a:pt x="201" y="788"/>
                </a:lnTo>
                <a:lnTo>
                  <a:pt x="184" y="788"/>
                </a:lnTo>
                <a:lnTo>
                  <a:pt x="184" y="788"/>
                </a:lnTo>
                <a:lnTo>
                  <a:pt x="166" y="788"/>
                </a:lnTo>
                <a:lnTo>
                  <a:pt x="148" y="792"/>
                </a:lnTo>
                <a:lnTo>
                  <a:pt x="130" y="797"/>
                </a:lnTo>
                <a:lnTo>
                  <a:pt x="112" y="806"/>
                </a:lnTo>
                <a:lnTo>
                  <a:pt x="98" y="815"/>
                </a:lnTo>
                <a:lnTo>
                  <a:pt x="83" y="827"/>
                </a:lnTo>
                <a:lnTo>
                  <a:pt x="68" y="840"/>
                </a:lnTo>
                <a:lnTo>
                  <a:pt x="54" y="855"/>
                </a:lnTo>
                <a:lnTo>
                  <a:pt x="42" y="870"/>
                </a:lnTo>
                <a:lnTo>
                  <a:pt x="32" y="888"/>
                </a:lnTo>
                <a:lnTo>
                  <a:pt x="23" y="907"/>
                </a:lnTo>
                <a:lnTo>
                  <a:pt x="15" y="927"/>
                </a:lnTo>
                <a:lnTo>
                  <a:pt x="9" y="948"/>
                </a:lnTo>
                <a:lnTo>
                  <a:pt x="5" y="970"/>
                </a:lnTo>
                <a:lnTo>
                  <a:pt x="2" y="993"/>
                </a:lnTo>
                <a:lnTo>
                  <a:pt x="0" y="1016"/>
                </a:lnTo>
                <a:lnTo>
                  <a:pt x="0" y="1016"/>
                </a:lnTo>
                <a:lnTo>
                  <a:pt x="2" y="1040"/>
                </a:lnTo>
                <a:lnTo>
                  <a:pt x="5" y="1063"/>
                </a:lnTo>
                <a:lnTo>
                  <a:pt x="9" y="1085"/>
                </a:lnTo>
                <a:lnTo>
                  <a:pt x="15" y="1106"/>
                </a:lnTo>
                <a:lnTo>
                  <a:pt x="23" y="1126"/>
                </a:lnTo>
                <a:lnTo>
                  <a:pt x="32" y="1145"/>
                </a:lnTo>
                <a:lnTo>
                  <a:pt x="42" y="1163"/>
                </a:lnTo>
                <a:lnTo>
                  <a:pt x="54" y="1179"/>
                </a:lnTo>
                <a:lnTo>
                  <a:pt x="68" y="1193"/>
                </a:lnTo>
                <a:lnTo>
                  <a:pt x="83" y="1206"/>
                </a:lnTo>
                <a:lnTo>
                  <a:pt x="98" y="1218"/>
                </a:lnTo>
                <a:lnTo>
                  <a:pt x="112" y="1227"/>
                </a:lnTo>
                <a:lnTo>
                  <a:pt x="130" y="1236"/>
                </a:lnTo>
                <a:lnTo>
                  <a:pt x="148" y="1241"/>
                </a:lnTo>
                <a:lnTo>
                  <a:pt x="166" y="1245"/>
                </a:lnTo>
                <a:lnTo>
                  <a:pt x="184" y="1245"/>
                </a:lnTo>
                <a:lnTo>
                  <a:pt x="184" y="1245"/>
                </a:lnTo>
                <a:lnTo>
                  <a:pt x="201" y="1245"/>
                </a:lnTo>
                <a:lnTo>
                  <a:pt x="217" y="1242"/>
                </a:lnTo>
                <a:lnTo>
                  <a:pt x="231" y="1239"/>
                </a:lnTo>
                <a:lnTo>
                  <a:pt x="243" y="1233"/>
                </a:lnTo>
                <a:lnTo>
                  <a:pt x="254" y="1227"/>
                </a:lnTo>
                <a:lnTo>
                  <a:pt x="265" y="1220"/>
                </a:lnTo>
                <a:lnTo>
                  <a:pt x="275" y="1214"/>
                </a:lnTo>
                <a:lnTo>
                  <a:pt x="283" y="1206"/>
                </a:lnTo>
                <a:lnTo>
                  <a:pt x="298" y="1191"/>
                </a:lnTo>
                <a:lnTo>
                  <a:pt x="307" y="1178"/>
                </a:lnTo>
                <a:lnTo>
                  <a:pt x="314" y="1166"/>
                </a:lnTo>
                <a:lnTo>
                  <a:pt x="314" y="1166"/>
                </a:lnTo>
                <a:lnTo>
                  <a:pt x="320" y="1155"/>
                </a:lnTo>
                <a:lnTo>
                  <a:pt x="326" y="1147"/>
                </a:lnTo>
                <a:lnTo>
                  <a:pt x="332" y="1139"/>
                </a:lnTo>
                <a:lnTo>
                  <a:pt x="340" y="1133"/>
                </a:lnTo>
                <a:lnTo>
                  <a:pt x="346" y="1129"/>
                </a:lnTo>
                <a:lnTo>
                  <a:pt x="353" y="1126"/>
                </a:lnTo>
                <a:lnTo>
                  <a:pt x="359" y="1124"/>
                </a:lnTo>
                <a:lnTo>
                  <a:pt x="365" y="1124"/>
                </a:lnTo>
                <a:lnTo>
                  <a:pt x="371" y="1126"/>
                </a:lnTo>
                <a:lnTo>
                  <a:pt x="377" y="1129"/>
                </a:lnTo>
                <a:lnTo>
                  <a:pt x="383" y="1133"/>
                </a:lnTo>
                <a:lnTo>
                  <a:pt x="388" y="1139"/>
                </a:lnTo>
                <a:lnTo>
                  <a:pt x="390" y="1147"/>
                </a:lnTo>
                <a:lnTo>
                  <a:pt x="393" y="1155"/>
                </a:lnTo>
                <a:lnTo>
                  <a:pt x="395" y="1166"/>
                </a:lnTo>
                <a:lnTo>
                  <a:pt x="395" y="1178"/>
                </a:lnTo>
                <a:lnTo>
                  <a:pt x="395" y="1429"/>
                </a:lnTo>
                <a:lnTo>
                  <a:pt x="398" y="1429"/>
                </a:lnTo>
                <a:lnTo>
                  <a:pt x="398" y="1975"/>
                </a:lnTo>
                <a:lnTo>
                  <a:pt x="1199" y="1975"/>
                </a:lnTo>
                <a:lnTo>
                  <a:pt x="1199" y="1975"/>
                </a:lnTo>
                <a:lnTo>
                  <a:pt x="1211" y="1975"/>
                </a:lnTo>
                <a:lnTo>
                  <a:pt x="1220" y="1973"/>
                </a:lnTo>
                <a:lnTo>
                  <a:pt x="1229" y="1970"/>
                </a:lnTo>
                <a:lnTo>
                  <a:pt x="1237" y="1967"/>
                </a:lnTo>
                <a:lnTo>
                  <a:pt x="1242" y="1963"/>
                </a:lnTo>
                <a:lnTo>
                  <a:pt x="1247" y="1957"/>
                </a:lnTo>
                <a:lnTo>
                  <a:pt x="1250" y="1951"/>
                </a:lnTo>
                <a:lnTo>
                  <a:pt x="1251" y="1945"/>
                </a:lnTo>
                <a:lnTo>
                  <a:pt x="1251" y="1939"/>
                </a:lnTo>
                <a:lnTo>
                  <a:pt x="1250" y="1933"/>
                </a:lnTo>
                <a:lnTo>
                  <a:pt x="1247" y="1925"/>
                </a:lnTo>
                <a:lnTo>
                  <a:pt x="1242" y="1919"/>
                </a:lnTo>
                <a:lnTo>
                  <a:pt x="1238" y="1912"/>
                </a:lnTo>
                <a:lnTo>
                  <a:pt x="1231" y="1906"/>
                </a:lnTo>
                <a:lnTo>
                  <a:pt x="1222" y="1900"/>
                </a:lnTo>
                <a:lnTo>
                  <a:pt x="1211" y="1894"/>
                </a:lnTo>
                <a:lnTo>
                  <a:pt x="1211" y="1894"/>
                </a:lnTo>
                <a:lnTo>
                  <a:pt x="1198" y="1886"/>
                </a:lnTo>
                <a:lnTo>
                  <a:pt x="1186" y="1878"/>
                </a:lnTo>
                <a:lnTo>
                  <a:pt x="1171" y="1863"/>
                </a:lnTo>
                <a:lnTo>
                  <a:pt x="1163" y="1855"/>
                </a:lnTo>
                <a:lnTo>
                  <a:pt x="1156" y="1845"/>
                </a:lnTo>
                <a:lnTo>
                  <a:pt x="1150" y="1834"/>
                </a:lnTo>
                <a:lnTo>
                  <a:pt x="1142" y="1822"/>
                </a:lnTo>
                <a:lnTo>
                  <a:pt x="1138" y="1810"/>
                </a:lnTo>
                <a:lnTo>
                  <a:pt x="1133" y="1797"/>
                </a:lnTo>
                <a:lnTo>
                  <a:pt x="1132" y="1780"/>
                </a:lnTo>
                <a:lnTo>
                  <a:pt x="1130" y="1764"/>
                </a:lnTo>
                <a:lnTo>
                  <a:pt x="1130" y="1764"/>
                </a:lnTo>
                <a:lnTo>
                  <a:pt x="1132" y="1746"/>
                </a:lnTo>
                <a:lnTo>
                  <a:pt x="1135" y="1728"/>
                </a:lnTo>
                <a:lnTo>
                  <a:pt x="1141" y="1710"/>
                </a:lnTo>
                <a:lnTo>
                  <a:pt x="1148" y="1692"/>
                </a:lnTo>
                <a:lnTo>
                  <a:pt x="1159" y="1677"/>
                </a:lnTo>
                <a:lnTo>
                  <a:pt x="1169" y="1662"/>
                </a:lnTo>
                <a:lnTo>
                  <a:pt x="1183" y="1647"/>
                </a:lnTo>
                <a:lnTo>
                  <a:pt x="1198" y="1634"/>
                </a:lnTo>
                <a:lnTo>
                  <a:pt x="1214" y="1622"/>
                </a:lnTo>
                <a:lnTo>
                  <a:pt x="1232" y="1611"/>
                </a:lnTo>
                <a:lnTo>
                  <a:pt x="1250" y="1602"/>
                </a:lnTo>
                <a:lnTo>
                  <a:pt x="1271" y="1595"/>
                </a:lnTo>
                <a:lnTo>
                  <a:pt x="1292" y="1589"/>
                </a:lnTo>
                <a:lnTo>
                  <a:pt x="1314" y="1585"/>
                </a:lnTo>
                <a:lnTo>
                  <a:pt x="1337" y="1582"/>
                </a:lnTo>
                <a:lnTo>
                  <a:pt x="1361" y="1580"/>
                </a:lnTo>
                <a:lnTo>
                  <a:pt x="1361" y="1580"/>
                </a:lnTo>
                <a:lnTo>
                  <a:pt x="1383" y="1582"/>
                </a:lnTo>
                <a:lnTo>
                  <a:pt x="1405" y="1585"/>
                </a:lnTo>
                <a:lnTo>
                  <a:pt x="1428" y="1589"/>
                </a:lnTo>
                <a:lnTo>
                  <a:pt x="1449" y="1595"/>
                </a:lnTo>
                <a:lnTo>
                  <a:pt x="1470" y="1602"/>
                </a:lnTo>
                <a:lnTo>
                  <a:pt x="1488" y="1611"/>
                </a:lnTo>
                <a:lnTo>
                  <a:pt x="1506" y="1622"/>
                </a:lnTo>
                <a:lnTo>
                  <a:pt x="1522" y="1634"/>
                </a:lnTo>
                <a:lnTo>
                  <a:pt x="1537" y="1647"/>
                </a:lnTo>
                <a:lnTo>
                  <a:pt x="1550" y="1662"/>
                </a:lnTo>
                <a:lnTo>
                  <a:pt x="1561" y="1677"/>
                </a:lnTo>
                <a:lnTo>
                  <a:pt x="1571" y="1692"/>
                </a:lnTo>
                <a:lnTo>
                  <a:pt x="1579" y="1710"/>
                </a:lnTo>
                <a:lnTo>
                  <a:pt x="1585" y="1728"/>
                </a:lnTo>
                <a:lnTo>
                  <a:pt x="1588" y="1746"/>
                </a:lnTo>
                <a:lnTo>
                  <a:pt x="1589" y="1764"/>
                </a:lnTo>
                <a:lnTo>
                  <a:pt x="1589" y="1764"/>
                </a:lnTo>
                <a:close/>
              </a:path>
            </a:pathLst>
          </a:custGeom>
          <a:solidFill>
            <a:srgbClr val="00B0F0"/>
          </a:solidFill>
          <a:ln w="28575">
            <a:solidFill>
              <a:schemeClr val="bg1">
                <a:lumMod val="50000"/>
              </a:schemeClr>
            </a:solidFill>
            <a:prstDash val="solid"/>
            <a:round/>
            <a:headEnd/>
            <a:tailEnd/>
          </a:ln>
        </p:spPr>
        <p:txBody>
          <a:bodyPr lIns="0" rIns="36000" bIns="360000" anchor="t" anchorCtr="0"/>
          <a:lstStyle/>
          <a:p>
            <a:pPr algn="r" eaLnBrk="1" hangingPunct="1"/>
            <a:r>
              <a:rPr lang="en-GB" dirty="0">
                <a:solidFill>
                  <a:schemeClr val="bg1"/>
                </a:solidFill>
                <a:cs typeface="Arial" charset="0"/>
              </a:rPr>
              <a:t>Digital</a:t>
            </a:r>
          </a:p>
          <a:p>
            <a:pPr algn="r" eaLnBrk="1" hangingPunct="1"/>
            <a:r>
              <a:rPr lang="en-GB" dirty="0">
                <a:solidFill>
                  <a:schemeClr val="bg1"/>
                </a:solidFill>
                <a:cs typeface="Arial" charset="0"/>
              </a:rPr>
              <a:t>Architecture</a:t>
            </a:r>
          </a:p>
        </p:txBody>
      </p:sp>
      <p:sp>
        <p:nvSpPr>
          <p:cNvPr id="9" name="Freeform 13">
            <a:extLst>
              <a:ext uri="{FF2B5EF4-FFF2-40B4-BE49-F238E27FC236}">
                <a16:creationId xmlns:a16="http://schemas.microsoft.com/office/drawing/2014/main" id="{9B5AD6AE-60CB-C444-B908-3BDDA0B888ED}"/>
              </a:ext>
            </a:extLst>
          </p:cNvPr>
          <p:cNvSpPr>
            <a:spLocks/>
          </p:cNvSpPr>
          <p:nvPr/>
        </p:nvSpPr>
        <p:spPr bwMode="auto">
          <a:xfrm rot="658228">
            <a:off x="6916933" y="3134514"/>
            <a:ext cx="1266334" cy="1521138"/>
          </a:xfrm>
          <a:custGeom>
            <a:avLst/>
            <a:gdLst>
              <a:gd name="T0" fmla="*/ 179 w 1976"/>
              <a:gd name="T1" fmla="*/ 1584 h 2375"/>
              <a:gd name="T2" fmla="*/ 130 w 1976"/>
              <a:gd name="T3" fmla="*/ 1563 h 2375"/>
              <a:gd name="T4" fmla="*/ 88 w 1976"/>
              <a:gd name="T5" fmla="*/ 1520 h 2375"/>
              <a:gd name="T6" fmla="*/ 70 w 1976"/>
              <a:gd name="T7" fmla="*/ 1489 h 2375"/>
              <a:gd name="T8" fmla="*/ 43 w 1976"/>
              <a:gd name="T9" fmla="*/ 1468 h 2375"/>
              <a:gd name="T10" fmla="*/ 18 w 1976"/>
              <a:gd name="T11" fmla="*/ 1472 h 2375"/>
              <a:gd name="T12" fmla="*/ 1 w 1976"/>
              <a:gd name="T13" fmla="*/ 1498 h 2375"/>
              <a:gd name="T14" fmla="*/ 1976 w 1976"/>
              <a:gd name="T15" fmla="*/ 2375 h 2375"/>
              <a:gd name="T16" fmla="*/ 1120 w 1976"/>
              <a:gd name="T17" fmla="*/ 394 h 2375"/>
              <a:gd name="T18" fmla="*/ 1088 w 1976"/>
              <a:gd name="T19" fmla="*/ 390 h 2375"/>
              <a:gd name="T20" fmla="*/ 1069 w 1976"/>
              <a:gd name="T21" fmla="*/ 370 h 2375"/>
              <a:gd name="T22" fmla="*/ 1070 w 1976"/>
              <a:gd name="T23" fmla="*/ 345 h 2375"/>
              <a:gd name="T24" fmla="*/ 1097 w 1976"/>
              <a:gd name="T25" fmla="*/ 318 h 2375"/>
              <a:gd name="T26" fmla="*/ 1133 w 1976"/>
              <a:gd name="T27" fmla="*/ 296 h 2375"/>
              <a:gd name="T28" fmla="*/ 1169 w 1976"/>
              <a:gd name="T29" fmla="*/ 254 h 2375"/>
              <a:gd name="T30" fmla="*/ 1187 w 1976"/>
              <a:gd name="T31" fmla="*/ 200 h 2375"/>
              <a:gd name="T32" fmla="*/ 1184 w 1976"/>
              <a:gd name="T33" fmla="*/ 146 h 2375"/>
              <a:gd name="T34" fmla="*/ 1149 w 1976"/>
              <a:gd name="T35" fmla="*/ 80 h 2375"/>
              <a:gd name="T36" fmla="*/ 1087 w 1976"/>
              <a:gd name="T37" fmla="*/ 31 h 2375"/>
              <a:gd name="T38" fmla="*/ 1004 w 1976"/>
              <a:gd name="T39" fmla="*/ 3 h 2375"/>
              <a:gd name="T40" fmla="*/ 936 w 1976"/>
              <a:gd name="T41" fmla="*/ 1 h 2375"/>
              <a:gd name="T42" fmla="*/ 849 w 1976"/>
              <a:gd name="T43" fmla="*/ 22 h 2375"/>
              <a:gd name="T44" fmla="*/ 782 w 1976"/>
              <a:gd name="T45" fmla="*/ 67 h 2375"/>
              <a:gd name="T46" fmla="*/ 740 w 1976"/>
              <a:gd name="T47" fmla="*/ 130 h 2375"/>
              <a:gd name="T48" fmla="*/ 729 w 1976"/>
              <a:gd name="T49" fmla="*/ 184 h 2375"/>
              <a:gd name="T50" fmla="*/ 741 w 1976"/>
              <a:gd name="T51" fmla="*/ 242 h 2375"/>
              <a:gd name="T52" fmla="*/ 770 w 1976"/>
              <a:gd name="T53" fmla="*/ 282 h 2375"/>
              <a:gd name="T54" fmla="*/ 810 w 1976"/>
              <a:gd name="T55" fmla="*/ 314 h 2375"/>
              <a:gd name="T56" fmla="*/ 841 w 1976"/>
              <a:gd name="T57" fmla="*/ 338 h 2375"/>
              <a:gd name="T58" fmla="*/ 850 w 1976"/>
              <a:gd name="T59" fmla="*/ 364 h 2375"/>
              <a:gd name="T60" fmla="*/ 836 w 1976"/>
              <a:gd name="T61" fmla="*/ 385 h 2375"/>
              <a:gd name="T62" fmla="*/ 798 w 1976"/>
              <a:gd name="T63" fmla="*/ 394 h 2375"/>
              <a:gd name="T64" fmla="*/ 0 w 1976"/>
              <a:gd name="T65" fmla="*/ 1199 h 2375"/>
              <a:gd name="T66" fmla="*/ 4 w 1976"/>
              <a:gd name="T67" fmla="*/ 1228 h 2375"/>
              <a:gd name="T68" fmla="*/ 24 w 1976"/>
              <a:gd name="T69" fmla="*/ 1249 h 2375"/>
              <a:gd name="T70" fmla="*/ 49 w 1976"/>
              <a:gd name="T71" fmla="*/ 1246 h 2375"/>
              <a:gd name="T72" fmla="*/ 76 w 1976"/>
              <a:gd name="T73" fmla="*/ 1219 h 2375"/>
              <a:gd name="T74" fmla="*/ 99 w 1976"/>
              <a:gd name="T75" fmla="*/ 1185 h 2375"/>
              <a:gd name="T76" fmla="*/ 140 w 1976"/>
              <a:gd name="T77" fmla="*/ 1148 h 2375"/>
              <a:gd name="T78" fmla="*/ 194 w 1976"/>
              <a:gd name="T79" fmla="*/ 1130 h 2375"/>
              <a:gd name="T80" fmla="*/ 248 w 1976"/>
              <a:gd name="T81" fmla="*/ 1134 h 2375"/>
              <a:gd name="T82" fmla="*/ 314 w 1976"/>
              <a:gd name="T83" fmla="*/ 1169 h 2375"/>
              <a:gd name="T84" fmla="*/ 363 w 1976"/>
              <a:gd name="T85" fmla="*/ 1230 h 2375"/>
              <a:gd name="T86" fmla="*/ 392 w 1976"/>
              <a:gd name="T87" fmla="*/ 1312 h 2375"/>
              <a:gd name="T88" fmla="*/ 393 w 1976"/>
              <a:gd name="T89" fmla="*/ 1382 h 2375"/>
              <a:gd name="T90" fmla="*/ 372 w 1976"/>
              <a:gd name="T91" fmla="*/ 1468 h 2375"/>
              <a:gd name="T92" fmla="*/ 327 w 1976"/>
              <a:gd name="T93" fmla="*/ 1536 h 2375"/>
              <a:gd name="T94" fmla="*/ 265 w 1976"/>
              <a:gd name="T95" fmla="*/ 1578 h 2375"/>
              <a:gd name="T96" fmla="*/ 211 w 1976"/>
              <a:gd name="T97" fmla="*/ 1589 h 2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76" h="2375">
                <a:moveTo>
                  <a:pt x="211" y="1589"/>
                </a:moveTo>
                <a:lnTo>
                  <a:pt x="211" y="1589"/>
                </a:lnTo>
                <a:lnTo>
                  <a:pt x="194" y="1587"/>
                </a:lnTo>
                <a:lnTo>
                  <a:pt x="179" y="1584"/>
                </a:lnTo>
                <a:lnTo>
                  <a:pt x="164" y="1581"/>
                </a:lnTo>
                <a:lnTo>
                  <a:pt x="152" y="1575"/>
                </a:lnTo>
                <a:lnTo>
                  <a:pt x="140" y="1569"/>
                </a:lnTo>
                <a:lnTo>
                  <a:pt x="130" y="1563"/>
                </a:lnTo>
                <a:lnTo>
                  <a:pt x="121" y="1556"/>
                </a:lnTo>
                <a:lnTo>
                  <a:pt x="112" y="1548"/>
                </a:lnTo>
                <a:lnTo>
                  <a:pt x="99" y="1533"/>
                </a:lnTo>
                <a:lnTo>
                  <a:pt x="88" y="1520"/>
                </a:lnTo>
                <a:lnTo>
                  <a:pt x="81" y="1508"/>
                </a:lnTo>
                <a:lnTo>
                  <a:pt x="81" y="1508"/>
                </a:lnTo>
                <a:lnTo>
                  <a:pt x="76" y="1498"/>
                </a:lnTo>
                <a:lnTo>
                  <a:pt x="70" y="1489"/>
                </a:lnTo>
                <a:lnTo>
                  <a:pt x="63" y="1481"/>
                </a:lnTo>
                <a:lnTo>
                  <a:pt x="57" y="1475"/>
                </a:lnTo>
                <a:lnTo>
                  <a:pt x="49" y="1471"/>
                </a:lnTo>
                <a:lnTo>
                  <a:pt x="43" y="1468"/>
                </a:lnTo>
                <a:lnTo>
                  <a:pt x="36" y="1468"/>
                </a:lnTo>
                <a:lnTo>
                  <a:pt x="30" y="1468"/>
                </a:lnTo>
                <a:lnTo>
                  <a:pt x="24" y="1469"/>
                </a:lnTo>
                <a:lnTo>
                  <a:pt x="18" y="1472"/>
                </a:lnTo>
                <a:lnTo>
                  <a:pt x="13" y="1477"/>
                </a:lnTo>
                <a:lnTo>
                  <a:pt x="9" y="1483"/>
                </a:lnTo>
                <a:lnTo>
                  <a:pt x="4" y="1489"/>
                </a:lnTo>
                <a:lnTo>
                  <a:pt x="1" y="1498"/>
                </a:lnTo>
                <a:lnTo>
                  <a:pt x="0" y="1508"/>
                </a:lnTo>
                <a:lnTo>
                  <a:pt x="0" y="1520"/>
                </a:lnTo>
                <a:lnTo>
                  <a:pt x="0" y="2375"/>
                </a:lnTo>
                <a:lnTo>
                  <a:pt x="1976" y="2375"/>
                </a:lnTo>
                <a:lnTo>
                  <a:pt x="1976" y="396"/>
                </a:lnTo>
                <a:lnTo>
                  <a:pt x="1522" y="396"/>
                </a:lnTo>
                <a:lnTo>
                  <a:pt x="1522" y="394"/>
                </a:lnTo>
                <a:lnTo>
                  <a:pt x="1120" y="394"/>
                </a:lnTo>
                <a:lnTo>
                  <a:pt x="1120" y="394"/>
                </a:lnTo>
                <a:lnTo>
                  <a:pt x="1108" y="394"/>
                </a:lnTo>
                <a:lnTo>
                  <a:pt x="1097" y="393"/>
                </a:lnTo>
                <a:lnTo>
                  <a:pt x="1088" y="390"/>
                </a:lnTo>
                <a:lnTo>
                  <a:pt x="1082" y="385"/>
                </a:lnTo>
                <a:lnTo>
                  <a:pt x="1076" y="381"/>
                </a:lnTo>
                <a:lnTo>
                  <a:pt x="1072" y="376"/>
                </a:lnTo>
                <a:lnTo>
                  <a:pt x="1069" y="370"/>
                </a:lnTo>
                <a:lnTo>
                  <a:pt x="1067" y="364"/>
                </a:lnTo>
                <a:lnTo>
                  <a:pt x="1067" y="358"/>
                </a:lnTo>
                <a:lnTo>
                  <a:pt x="1067" y="351"/>
                </a:lnTo>
                <a:lnTo>
                  <a:pt x="1070" y="345"/>
                </a:lnTo>
                <a:lnTo>
                  <a:pt x="1075" y="338"/>
                </a:lnTo>
                <a:lnTo>
                  <a:pt x="1081" y="332"/>
                </a:lnTo>
                <a:lnTo>
                  <a:pt x="1088" y="324"/>
                </a:lnTo>
                <a:lnTo>
                  <a:pt x="1097" y="318"/>
                </a:lnTo>
                <a:lnTo>
                  <a:pt x="1108" y="314"/>
                </a:lnTo>
                <a:lnTo>
                  <a:pt x="1108" y="314"/>
                </a:lnTo>
                <a:lnTo>
                  <a:pt x="1120" y="306"/>
                </a:lnTo>
                <a:lnTo>
                  <a:pt x="1133" y="296"/>
                </a:lnTo>
                <a:lnTo>
                  <a:pt x="1148" y="282"/>
                </a:lnTo>
                <a:lnTo>
                  <a:pt x="1155" y="273"/>
                </a:lnTo>
                <a:lnTo>
                  <a:pt x="1163" y="264"/>
                </a:lnTo>
                <a:lnTo>
                  <a:pt x="1169" y="254"/>
                </a:lnTo>
                <a:lnTo>
                  <a:pt x="1175" y="242"/>
                </a:lnTo>
                <a:lnTo>
                  <a:pt x="1181" y="230"/>
                </a:lnTo>
                <a:lnTo>
                  <a:pt x="1184" y="215"/>
                </a:lnTo>
                <a:lnTo>
                  <a:pt x="1187" y="200"/>
                </a:lnTo>
                <a:lnTo>
                  <a:pt x="1188" y="184"/>
                </a:lnTo>
                <a:lnTo>
                  <a:pt x="1188" y="184"/>
                </a:lnTo>
                <a:lnTo>
                  <a:pt x="1187" y="166"/>
                </a:lnTo>
                <a:lnTo>
                  <a:pt x="1184" y="146"/>
                </a:lnTo>
                <a:lnTo>
                  <a:pt x="1178" y="130"/>
                </a:lnTo>
                <a:lnTo>
                  <a:pt x="1170" y="112"/>
                </a:lnTo>
                <a:lnTo>
                  <a:pt x="1160" y="95"/>
                </a:lnTo>
                <a:lnTo>
                  <a:pt x="1149" y="80"/>
                </a:lnTo>
                <a:lnTo>
                  <a:pt x="1136" y="67"/>
                </a:lnTo>
                <a:lnTo>
                  <a:pt x="1121" y="53"/>
                </a:lnTo>
                <a:lnTo>
                  <a:pt x="1105" y="42"/>
                </a:lnTo>
                <a:lnTo>
                  <a:pt x="1087" y="31"/>
                </a:lnTo>
                <a:lnTo>
                  <a:pt x="1067" y="22"/>
                </a:lnTo>
                <a:lnTo>
                  <a:pt x="1048" y="15"/>
                </a:lnTo>
                <a:lnTo>
                  <a:pt x="1027" y="7"/>
                </a:lnTo>
                <a:lnTo>
                  <a:pt x="1004" y="3"/>
                </a:lnTo>
                <a:lnTo>
                  <a:pt x="982" y="1"/>
                </a:lnTo>
                <a:lnTo>
                  <a:pt x="958" y="0"/>
                </a:lnTo>
                <a:lnTo>
                  <a:pt x="958" y="0"/>
                </a:lnTo>
                <a:lnTo>
                  <a:pt x="936" y="1"/>
                </a:lnTo>
                <a:lnTo>
                  <a:pt x="912" y="3"/>
                </a:lnTo>
                <a:lnTo>
                  <a:pt x="891" y="7"/>
                </a:lnTo>
                <a:lnTo>
                  <a:pt x="870" y="15"/>
                </a:lnTo>
                <a:lnTo>
                  <a:pt x="849" y="22"/>
                </a:lnTo>
                <a:lnTo>
                  <a:pt x="830" y="31"/>
                </a:lnTo>
                <a:lnTo>
                  <a:pt x="813" y="42"/>
                </a:lnTo>
                <a:lnTo>
                  <a:pt x="797" y="53"/>
                </a:lnTo>
                <a:lnTo>
                  <a:pt x="782" y="67"/>
                </a:lnTo>
                <a:lnTo>
                  <a:pt x="768" y="80"/>
                </a:lnTo>
                <a:lnTo>
                  <a:pt x="756" y="95"/>
                </a:lnTo>
                <a:lnTo>
                  <a:pt x="747" y="112"/>
                </a:lnTo>
                <a:lnTo>
                  <a:pt x="740" y="130"/>
                </a:lnTo>
                <a:lnTo>
                  <a:pt x="734" y="146"/>
                </a:lnTo>
                <a:lnTo>
                  <a:pt x="731" y="166"/>
                </a:lnTo>
                <a:lnTo>
                  <a:pt x="729" y="184"/>
                </a:lnTo>
                <a:lnTo>
                  <a:pt x="729" y="184"/>
                </a:lnTo>
                <a:lnTo>
                  <a:pt x="729" y="200"/>
                </a:lnTo>
                <a:lnTo>
                  <a:pt x="732" y="215"/>
                </a:lnTo>
                <a:lnTo>
                  <a:pt x="737" y="230"/>
                </a:lnTo>
                <a:lnTo>
                  <a:pt x="741" y="242"/>
                </a:lnTo>
                <a:lnTo>
                  <a:pt x="747" y="254"/>
                </a:lnTo>
                <a:lnTo>
                  <a:pt x="755" y="264"/>
                </a:lnTo>
                <a:lnTo>
                  <a:pt x="762" y="273"/>
                </a:lnTo>
                <a:lnTo>
                  <a:pt x="770" y="282"/>
                </a:lnTo>
                <a:lnTo>
                  <a:pt x="785" y="296"/>
                </a:lnTo>
                <a:lnTo>
                  <a:pt x="797" y="306"/>
                </a:lnTo>
                <a:lnTo>
                  <a:pt x="810" y="314"/>
                </a:lnTo>
                <a:lnTo>
                  <a:pt x="810" y="314"/>
                </a:lnTo>
                <a:lnTo>
                  <a:pt x="819" y="318"/>
                </a:lnTo>
                <a:lnTo>
                  <a:pt x="828" y="324"/>
                </a:lnTo>
                <a:lnTo>
                  <a:pt x="836" y="332"/>
                </a:lnTo>
                <a:lnTo>
                  <a:pt x="841" y="338"/>
                </a:lnTo>
                <a:lnTo>
                  <a:pt x="846" y="345"/>
                </a:lnTo>
                <a:lnTo>
                  <a:pt x="849" y="351"/>
                </a:lnTo>
                <a:lnTo>
                  <a:pt x="850" y="358"/>
                </a:lnTo>
                <a:lnTo>
                  <a:pt x="850" y="364"/>
                </a:lnTo>
                <a:lnTo>
                  <a:pt x="849" y="370"/>
                </a:lnTo>
                <a:lnTo>
                  <a:pt x="846" y="376"/>
                </a:lnTo>
                <a:lnTo>
                  <a:pt x="841" y="381"/>
                </a:lnTo>
                <a:lnTo>
                  <a:pt x="836" y="385"/>
                </a:lnTo>
                <a:lnTo>
                  <a:pt x="828" y="390"/>
                </a:lnTo>
                <a:lnTo>
                  <a:pt x="819" y="393"/>
                </a:lnTo>
                <a:lnTo>
                  <a:pt x="809" y="394"/>
                </a:lnTo>
                <a:lnTo>
                  <a:pt x="798" y="394"/>
                </a:lnTo>
                <a:lnTo>
                  <a:pt x="547" y="394"/>
                </a:lnTo>
                <a:lnTo>
                  <a:pt x="547" y="396"/>
                </a:lnTo>
                <a:lnTo>
                  <a:pt x="0" y="396"/>
                </a:lnTo>
                <a:lnTo>
                  <a:pt x="0" y="1199"/>
                </a:lnTo>
                <a:lnTo>
                  <a:pt x="0" y="1199"/>
                </a:lnTo>
                <a:lnTo>
                  <a:pt x="0" y="1209"/>
                </a:lnTo>
                <a:lnTo>
                  <a:pt x="1" y="1219"/>
                </a:lnTo>
                <a:lnTo>
                  <a:pt x="4" y="1228"/>
                </a:lnTo>
                <a:lnTo>
                  <a:pt x="9" y="1236"/>
                </a:lnTo>
                <a:lnTo>
                  <a:pt x="13" y="1242"/>
                </a:lnTo>
                <a:lnTo>
                  <a:pt x="18" y="1246"/>
                </a:lnTo>
                <a:lnTo>
                  <a:pt x="24" y="1249"/>
                </a:lnTo>
                <a:lnTo>
                  <a:pt x="30" y="1251"/>
                </a:lnTo>
                <a:lnTo>
                  <a:pt x="36" y="1251"/>
                </a:lnTo>
                <a:lnTo>
                  <a:pt x="43" y="1249"/>
                </a:lnTo>
                <a:lnTo>
                  <a:pt x="49" y="1246"/>
                </a:lnTo>
                <a:lnTo>
                  <a:pt x="57" y="1242"/>
                </a:lnTo>
                <a:lnTo>
                  <a:pt x="63" y="1236"/>
                </a:lnTo>
                <a:lnTo>
                  <a:pt x="70" y="1228"/>
                </a:lnTo>
                <a:lnTo>
                  <a:pt x="76" y="1219"/>
                </a:lnTo>
                <a:lnTo>
                  <a:pt x="81" y="1211"/>
                </a:lnTo>
                <a:lnTo>
                  <a:pt x="81" y="1211"/>
                </a:lnTo>
                <a:lnTo>
                  <a:pt x="88" y="1197"/>
                </a:lnTo>
                <a:lnTo>
                  <a:pt x="99" y="1185"/>
                </a:lnTo>
                <a:lnTo>
                  <a:pt x="112" y="1170"/>
                </a:lnTo>
                <a:lnTo>
                  <a:pt x="121" y="1163"/>
                </a:lnTo>
                <a:lnTo>
                  <a:pt x="130" y="1155"/>
                </a:lnTo>
                <a:lnTo>
                  <a:pt x="140" y="1148"/>
                </a:lnTo>
                <a:lnTo>
                  <a:pt x="152" y="1142"/>
                </a:lnTo>
                <a:lnTo>
                  <a:pt x="164" y="1137"/>
                </a:lnTo>
                <a:lnTo>
                  <a:pt x="179" y="1133"/>
                </a:lnTo>
                <a:lnTo>
                  <a:pt x="194" y="1130"/>
                </a:lnTo>
                <a:lnTo>
                  <a:pt x="211" y="1130"/>
                </a:lnTo>
                <a:lnTo>
                  <a:pt x="211" y="1130"/>
                </a:lnTo>
                <a:lnTo>
                  <a:pt x="229" y="1131"/>
                </a:lnTo>
                <a:lnTo>
                  <a:pt x="248" y="1134"/>
                </a:lnTo>
                <a:lnTo>
                  <a:pt x="265" y="1140"/>
                </a:lnTo>
                <a:lnTo>
                  <a:pt x="282" y="1148"/>
                </a:lnTo>
                <a:lnTo>
                  <a:pt x="299" y="1157"/>
                </a:lnTo>
                <a:lnTo>
                  <a:pt x="314" y="1169"/>
                </a:lnTo>
                <a:lnTo>
                  <a:pt x="327" y="1182"/>
                </a:lnTo>
                <a:lnTo>
                  <a:pt x="341" y="1197"/>
                </a:lnTo>
                <a:lnTo>
                  <a:pt x="353" y="1214"/>
                </a:lnTo>
                <a:lnTo>
                  <a:pt x="363" y="1230"/>
                </a:lnTo>
                <a:lnTo>
                  <a:pt x="372" y="1249"/>
                </a:lnTo>
                <a:lnTo>
                  <a:pt x="380" y="1270"/>
                </a:lnTo>
                <a:lnTo>
                  <a:pt x="387" y="1291"/>
                </a:lnTo>
                <a:lnTo>
                  <a:pt x="392" y="1312"/>
                </a:lnTo>
                <a:lnTo>
                  <a:pt x="393" y="1336"/>
                </a:lnTo>
                <a:lnTo>
                  <a:pt x="395" y="1359"/>
                </a:lnTo>
                <a:lnTo>
                  <a:pt x="395" y="1359"/>
                </a:lnTo>
                <a:lnTo>
                  <a:pt x="393" y="1382"/>
                </a:lnTo>
                <a:lnTo>
                  <a:pt x="392" y="1405"/>
                </a:lnTo>
                <a:lnTo>
                  <a:pt x="387" y="1427"/>
                </a:lnTo>
                <a:lnTo>
                  <a:pt x="380" y="1448"/>
                </a:lnTo>
                <a:lnTo>
                  <a:pt x="372" y="1468"/>
                </a:lnTo>
                <a:lnTo>
                  <a:pt x="363" y="1487"/>
                </a:lnTo>
                <a:lnTo>
                  <a:pt x="353" y="1505"/>
                </a:lnTo>
                <a:lnTo>
                  <a:pt x="341" y="1521"/>
                </a:lnTo>
                <a:lnTo>
                  <a:pt x="327" y="1536"/>
                </a:lnTo>
                <a:lnTo>
                  <a:pt x="314" y="1548"/>
                </a:lnTo>
                <a:lnTo>
                  <a:pt x="299" y="1560"/>
                </a:lnTo>
                <a:lnTo>
                  <a:pt x="282" y="1571"/>
                </a:lnTo>
                <a:lnTo>
                  <a:pt x="265" y="1578"/>
                </a:lnTo>
                <a:lnTo>
                  <a:pt x="248" y="1584"/>
                </a:lnTo>
                <a:lnTo>
                  <a:pt x="229" y="1587"/>
                </a:lnTo>
                <a:lnTo>
                  <a:pt x="211" y="1589"/>
                </a:lnTo>
                <a:lnTo>
                  <a:pt x="211" y="1589"/>
                </a:lnTo>
                <a:close/>
              </a:path>
            </a:pathLst>
          </a:custGeom>
          <a:solidFill>
            <a:srgbClr val="00B050"/>
          </a:solidFill>
          <a:ln w="28575">
            <a:solidFill>
              <a:schemeClr val="bg1">
                <a:lumMod val="50000"/>
              </a:schemeClr>
            </a:solidFill>
            <a:prstDash val="solid"/>
            <a:round/>
            <a:headEnd/>
            <a:tailEnd/>
          </a:ln>
        </p:spPr>
        <p:txBody>
          <a:bodyPr lIns="72000" rIns="72000" bIns="144000" anchor="b" anchorCtr="0"/>
          <a:lstStyle/>
          <a:p>
            <a:pPr algn="r" eaLnBrk="1" hangingPunct="1"/>
            <a:r>
              <a:rPr lang="en-GB" dirty="0">
                <a:solidFill>
                  <a:schemeClr val="bg1"/>
                </a:solidFill>
                <a:cs typeface="Arial" charset="0"/>
              </a:rPr>
              <a:t>Digital</a:t>
            </a:r>
          </a:p>
          <a:p>
            <a:pPr algn="r" eaLnBrk="1" hangingPunct="1"/>
            <a:r>
              <a:rPr lang="en-GB" dirty="0">
                <a:solidFill>
                  <a:schemeClr val="bg1"/>
                </a:solidFill>
                <a:cs typeface="Arial" charset="0"/>
              </a:rPr>
              <a:t>Renewal</a:t>
            </a:r>
          </a:p>
        </p:txBody>
      </p:sp>
      <p:sp>
        <p:nvSpPr>
          <p:cNvPr id="10" name="Freeform 10">
            <a:extLst>
              <a:ext uri="{FF2B5EF4-FFF2-40B4-BE49-F238E27FC236}">
                <a16:creationId xmlns:a16="http://schemas.microsoft.com/office/drawing/2014/main" id="{CBDE6E54-0304-DD40-BC19-A0AE5569FB94}"/>
              </a:ext>
            </a:extLst>
          </p:cNvPr>
          <p:cNvSpPr>
            <a:spLocks/>
          </p:cNvSpPr>
          <p:nvPr/>
        </p:nvSpPr>
        <p:spPr bwMode="auto">
          <a:xfrm rot="20581982">
            <a:off x="497035" y="909157"/>
            <a:ext cx="1265054" cy="1521138"/>
          </a:xfrm>
          <a:custGeom>
            <a:avLst/>
            <a:gdLst>
              <a:gd name="T0" fmla="*/ 1797 w 1976"/>
              <a:gd name="T1" fmla="*/ 791 h 2375"/>
              <a:gd name="T2" fmla="*/ 1846 w 1976"/>
              <a:gd name="T3" fmla="*/ 812 h 2375"/>
              <a:gd name="T4" fmla="*/ 1886 w 1976"/>
              <a:gd name="T5" fmla="*/ 855 h 2375"/>
              <a:gd name="T6" fmla="*/ 1906 w 1976"/>
              <a:gd name="T7" fmla="*/ 886 h 2375"/>
              <a:gd name="T8" fmla="*/ 1933 w 1976"/>
              <a:gd name="T9" fmla="*/ 907 h 2375"/>
              <a:gd name="T10" fmla="*/ 1958 w 1976"/>
              <a:gd name="T11" fmla="*/ 903 h 2375"/>
              <a:gd name="T12" fmla="*/ 1973 w 1976"/>
              <a:gd name="T13" fmla="*/ 877 h 2375"/>
              <a:gd name="T14" fmla="*/ 0 w 1976"/>
              <a:gd name="T15" fmla="*/ 0 h 2375"/>
              <a:gd name="T16" fmla="*/ 856 w 1976"/>
              <a:gd name="T17" fmla="*/ 1981 h 2375"/>
              <a:gd name="T18" fmla="*/ 886 w 1976"/>
              <a:gd name="T19" fmla="*/ 1985 h 2375"/>
              <a:gd name="T20" fmla="*/ 907 w 1976"/>
              <a:gd name="T21" fmla="*/ 2005 h 2375"/>
              <a:gd name="T22" fmla="*/ 904 w 1976"/>
              <a:gd name="T23" fmla="*/ 2030 h 2375"/>
              <a:gd name="T24" fmla="*/ 879 w 1976"/>
              <a:gd name="T25" fmla="*/ 2057 h 2375"/>
              <a:gd name="T26" fmla="*/ 843 w 1976"/>
              <a:gd name="T27" fmla="*/ 2079 h 2375"/>
              <a:gd name="T28" fmla="*/ 807 w 1976"/>
              <a:gd name="T29" fmla="*/ 2121 h 2375"/>
              <a:gd name="T30" fmla="*/ 789 w 1976"/>
              <a:gd name="T31" fmla="*/ 2175 h 2375"/>
              <a:gd name="T32" fmla="*/ 792 w 1976"/>
              <a:gd name="T33" fmla="*/ 2229 h 2375"/>
              <a:gd name="T34" fmla="*/ 827 w 1976"/>
              <a:gd name="T35" fmla="*/ 2295 h 2375"/>
              <a:gd name="T36" fmla="*/ 889 w 1976"/>
              <a:gd name="T37" fmla="*/ 2344 h 2375"/>
              <a:gd name="T38" fmla="*/ 972 w 1976"/>
              <a:gd name="T39" fmla="*/ 2372 h 2375"/>
              <a:gd name="T40" fmla="*/ 1040 w 1976"/>
              <a:gd name="T41" fmla="*/ 2374 h 2375"/>
              <a:gd name="T42" fmla="*/ 1127 w 1976"/>
              <a:gd name="T43" fmla="*/ 2353 h 2375"/>
              <a:gd name="T44" fmla="*/ 1194 w 1976"/>
              <a:gd name="T45" fmla="*/ 2308 h 2375"/>
              <a:gd name="T46" fmla="*/ 1236 w 1976"/>
              <a:gd name="T47" fmla="*/ 2245 h 2375"/>
              <a:gd name="T48" fmla="*/ 1247 w 1976"/>
              <a:gd name="T49" fmla="*/ 2191 h 2375"/>
              <a:gd name="T50" fmla="*/ 1235 w 1976"/>
              <a:gd name="T51" fmla="*/ 2133 h 2375"/>
              <a:gd name="T52" fmla="*/ 1206 w 1976"/>
              <a:gd name="T53" fmla="*/ 2093 h 2375"/>
              <a:gd name="T54" fmla="*/ 1166 w 1976"/>
              <a:gd name="T55" fmla="*/ 2061 h 2375"/>
              <a:gd name="T56" fmla="*/ 1134 w 1976"/>
              <a:gd name="T57" fmla="*/ 2037 h 2375"/>
              <a:gd name="T58" fmla="*/ 1125 w 1976"/>
              <a:gd name="T59" fmla="*/ 2011 h 2375"/>
              <a:gd name="T60" fmla="*/ 1140 w 1976"/>
              <a:gd name="T61" fmla="*/ 1990 h 2375"/>
              <a:gd name="T62" fmla="*/ 1178 w 1976"/>
              <a:gd name="T63" fmla="*/ 1981 h 2375"/>
              <a:gd name="T64" fmla="*/ 1976 w 1976"/>
              <a:gd name="T65" fmla="*/ 1176 h 2375"/>
              <a:gd name="T66" fmla="*/ 1972 w 1976"/>
              <a:gd name="T67" fmla="*/ 1147 h 2375"/>
              <a:gd name="T68" fmla="*/ 1952 w 1976"/>
              <a:gd name="T69" fmla="*/ 1126 h 2375"/>
              <a:gd name="T70" fmla="*/ 1927 w 1976"/>
              <a:gd name="T71" fmla="*/ 1129 h 2375"/>
              <a:gd name="T72" fmla="*/ 1900 w 1976"/>
              <a:gd name="T73" fmla="*/ 1155 h 2375"/>
              <a:gd name="T74" fmla="*/ 1877 w 1976"/>
              <a:gd name="T75" fmla="*/ 1190 h 2375"/>
              <a:gd name="T76" fmla="*/ 1835 w 1976"/>
              <a:gd name="T77" fmla="*/ 1227 h 2375"/>
              <a:gd name="T78" fmla="*/ 1782 w 1976"/>
              <a:gd name="T79" fmla="*/ 1245 h 2375"/>
              <a:gd name="T80" fmla="*/ 1728 w 1976"/>
              <a:gd name="T81" fmla="*/ 1241 h 2375"/>
              <a:gd name="T82" fmla="*/ 1662 w 1976"/>
              <a:gd name="T83" fmla="*/ 1206 h 2375"/>
              <a:gd name="T84" fmla="*/ 1613 w 1976"/>
              <a:gd name="T85" fmla="*/ 1145 h 2375"/>
              <a:gd name="T86" fmla="*/ 1584 w 1976"/>
              <a:gd name="T87" fmla="*/ 1063 h 2375"/>
              <a:gd name="T88" fmla="*/ 1581 w 1976"/>
              <a:gd name="T89" fmla="*/ 993 h 2375"/>
              <a:gd name="T90" fmla="*/ 1604 w 1976"/>
              <a:gd name="T91" fmla="*/ 907 h 2375"/>
              <a:gd name="T92" fmla="*/ 1649 w 1976"/>
              <a:gd name="T93" fmla="*/ 839 h 2375"/>
              <a:gd name="T94" fmla="*/ 1710 w 1976"/>
              <a:gd name="T95" fmla="*/ 797 h 2375"/>
              <a:gd name="T96" fmla="*/ 1765 w 1976"/>
              <a:gd name="T97" fmla="*/ 786 h 2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76" h="2375">
                <a:moveTo>
                  <a:pt x="1765" y="786"/>
                </a:moveTo>
                <a:lnTo>
                  <a:pt x="1765" y="786"/>
                </a:lnTo>
                <a:lnTo>
                  <a:pt x="1782" y="788"/>
                </a:lnTo>
                <a:lnTo>
                  <a:pt x="1797" y="791"/>
                </a:lnTo>
                <a:lnTo>
                  <a:pt x="1810" y="794"/>
                </a:lnTo>
                <a:lnTo>
                  <a:pt x="1824" y="800"/>
                </a:lnTo>
                <a:lnTo>
                  <a:pt x="1835" y="806"/>
                </a:lnTo>
                <a:lnTo>
                  <a:pt x="1846" y="812"/>
                </a:lnTo>
                <a:lnTo>
                  <a:pt x="1855" y="819"/>
                </a:lnTo>
                <a:lnTo>
                  <a:pt x="1864" y="827"/>
                </a:lnTo>
                <a:lnTo>
                  <a:pt x="1877" y="842"/>
                </a:lnTo>
                <a:lnTo>
                  <a:pt x="1886" y="855"/>
                </a:lnTo>
                <a:lnTo>
                  <a:pt x="1894" y="867"/>
                </a:lnTo>
                <a:lnTo>
                  <a:pt x="1894" y="867"/>
                </a:lnTo>
                <a:lnTo>
                  <a:pt x="1900" y="877"/>
                </a:lnTo>
                <a:lnTo>
                  <a:pt x="1906" y="886"/>
                </a:lnTo>
                <a:lnTo>
                  <a:pt x="1913" y="894"/>
                </a:lnTo>
                <a:lnTo>
                  <a:pt x="1919" y="900"/>
                </a:lnTo>
                <a:lnTo>
                  <a:pt x="1927" y="904"/>
                </a:lnTo>
                <a:lnTo>
                  <a:pt x="1933" y="907"/>
                </a:lnTo>
                <a:lnTo>
                  <a:pt x="1940" y="907"/>
                </a:lnTo>
                <a:lnTo>
                  <a:pt x="1946" y="907"/>
                </a:lnTo>
                <a:lnTo>
                  <a:pt x="1952" y="906"/>
                </a:lnTo>
                <a:lnTo>
                  <a:pt x="1958" y="903"/>
                </a:lnTo>
                <a:lnTo>
                  <a:pt x="1963" y="898"/>
                </a:lnTo>
                <a:lnTo>
                  <a:pt x="1967" y="892"/>
                </a:lnTo>
                <a:lnTo>
                  <a:pt x="1972" y="886"/>
                </a:lnTo>
                <a:lnTo>
                  <a:pt x="1973" y="877"/>
                </a:lnTo>
                <a:lnTo>
                  <a:pt x="1976" y="867"/>
                </a:lnTo>
                <a:lnTo>
                  <a:pt x="1976" y="855"/>
                </a:lnTo>
                <a:lnTo>
                  <a:pt x="1976" y="0"/>
                </a:lnTo>
                <a:lnTo>
                  <a:pt x="0" y="0"/>
                </a:lnTo>
                <a:lnTo>
                  <a:pt x="0" y="1979"/>
                </a:lnTo>
                <a:lnTo>
                  <a:pt x="454" y="1979"/>
                </a:lnTo>
                <a:lnTo>
                  <a:pt x="454" y="1981"/>
                </a:lnTo>
                <a:lnTo>
                  <a:pt x="856" y="1981"/>
                </a:lnTo>
                <a:lnTo>
                  <a:pt x="856" y="1981"/>
                </a:lnTo>
                <a:lnTo>
                  <a:pt x="868" y="1981"/>
                </a:lnTo>
                <a:lnTo>
                  <a:pt x="877" y="1982"/>
                </a:lnTo>
                <a:lnTo>
                  <a:pt x="886" y="1985"/>
                </a:lnTo>
                <a:lnTo>
                  <a:pt x="894" y="1990"/>
                </a:lnTo>
                <a:lnTo>
                  <a:pt x="900" y="1994"/>
                </a:lnTo>
                <a:lnTo>
                  <a:pt x="904" y="1999"/>
                </a:lnTo>
                <a:lnTo>
                  <a:pt x="907" y="2005"/>
                </a:lnTo>
                <a:lnTo>
                  <a:pt x="909" y="2011"/>
                </a:lnTo>
                <a:lnTo>
                  <a:pt x="909" y="2017"/>
                </a:lnTo>
                <a:lnTo>
                  <a:pt x="907" y="2024"/>
                </a:lnTo>
                <a:lnTo>
                  <a:pt x="904" y="2030"/>
                </a:lnTo>
                <a:lnTo>
                  <a:pt x="900" y="2037"/>
                </a:lnTo>
                <a:lnTo>
                  <a:pt x="895" y="2043"/>
                </a:lnTo>
                <a:lnTo>
                  <a:pt x="888" y="2051"/>
                </a:lnTo>
                <a:lnTo>
                  <a:pt x="879" y="2057"/>
                </a:lnTo>
                <a:lnTo>
                  <a:pt x="868" y="2061"/>
                </a:lnTo>
                <a:lnTo>
                  <a:pt x="868" y="2061"/>
                </a:lnTo>
                <a:lnTo>
                  <a:pt x="855" y="2069"/>
                </a:lnTo>
                <a:lnTo>
                  <a:pt x="843" y="2079"/>
                </a:lnTo>
                <a:lnTo>
                  <a:pt x="828" y="2093"/>
                </a:lnTo>
                <a:lnTo>
                  <a:pt x="821" y="2102"/>
                </a:lnTo>
                <a:lnTo>
                  <a:pt x="813" y="2111"/>
                </a:lnTo>
                <a:lnTo>
                  <a:pt x="807" y="2121"/>
                </a:lnTo>
                <a:lnTo>
                  <a:pt x="800" y="2133"/>
                </a:lnTo>
                <a:lnTo>
                  <a:pt x="795" y="2145"/>
                </a:lnTo>
                <a:lnTo>
                  <a:pt x="791" y="2160"/>
                </a:lnTo>
                <a:lnTo>
                  <a:pt x="789" y="2175"/>
                </a:lnTo>
                <a:lnTo>
                  <a:pt x="788" y="2191"/>
                </a:lnTo>
                <a:lnTo>
                  <a:pt x="788" y="2191"/>
                </a:lnTo>
                <a:lnTo>
                  <a:pt x="789" y="2209"/>
                </a:lnTo>
                <a:lnTo>
                  <a:pt x="792" y="2229"/>
                </a:lnTo>
                <a:lnTo>
                  <a:pt x="798" y="2245"/>
                </a:lnTo>
                <a:lnTo>
                  <a:pt x="806" y="2263"/>
                </a:lnTo>
                <a:lnTo>
                  <a:pt x="816" y="2280"/>
                </a:lnTo>
                <a:lnTo>
                  <a:pt x="827" y="2295"/>
                </a:lnTo>
                <a:lnTo>
                  <a:pt x="840" y="2308"/>
                </a:lnTo>
                <a:lnTo>
                  <a:pt x="855" y="2321"/>
                </a:lnTo>
                <a:lnTo>
                  <a:pt x="871" y="2333"/>
                </a:lnTo>
                <a:lnTo>
                  <a:pt x="889" y="2344"/>
                </a:lnTo>
                <a:lnTo>
                  <a:pt x="907" y="2353"/>
                </a:lnTo>
                <a:lnTo>
                  <a:pt x="928" y="2360"/>
                </a:lnTo>
                <a:lnTo>
                  <a:pt x="949" y="2368"/>
                </a:lnTo>
                <a:lnTo>
                  <a:pt x="972" y="2372"/>
                </a:lnTo>
                <a:lnTo>
                  <a:pt x="994" y="2374"/>
                </a:lnTo>
                <a:lnTo>
                  <a:pt x="1018" y="2375"/>
                </a:lnTo>
                <a:lnTo>
                  <a:pt x="1018" y="2375"/>
                </a:lnTo>
                <a:lnTo>
                  <a:pt x="1040" y="2374"/>
                </a:lnTo>
                <a:lnTo>
                  <a:pt x="1063" y="2372"/>
                </a:lnTo>
                <a:lnTo>
                  <a:pt x="1085" y="2368"/>
                </a:lnTo>
                <a:lnTo>
                  <a:pt x="1106" y="2360"/>
                </a:lnTo>
                <a:lnTo>
                  <a:pt x="1127" y="2353"/>
                </a:lnTo>
                <a:lnTo>
                  <a:pt x="1145" y="2344"/>
                </a:lnTo>
                <a:lnTo>
                  <a:pt x="1163" y="2333"/>
                </a:lnTo>
                <a:lnTo>
                  <a:pt x="1179" y="2321"/>
                </a:lnTo>
                <a:lnTo>
                  <a:pt x="1194" y="2308"/>
                </a:lnTo>
                <a:lnTo>
                  <a:pt x="1208" y="2295"/>
                </a:lnTo>
                <a:lnTo>
                  <a:pt x="1218" y="2280"/>
                </a:lnTo>
                <a:lnTo>
                  <a:pt x="1229" y="2263"/>
                </a:lnTo>
                <a:lnTo>
                  <a:pt x="1236" y="2245"/>
                </a:lnTo>
                <a:lnTo>
                  <a:pt x="1242" y="2229"/>
                </a:lnTo>
                <a:lnTo>
                  <a:pt x="1245" y="2209"/>
                </a:lnTo>
                <a:lnTo>
                  <a:pt x="1247" y="2191"/>
                </a:lnTo>
                <a:lnTo>
                  <a:pt x="1247" y="2191"/>
                </a:lnTo>
                <a:lnTo>
                  <a:pt x="1245" y="2175"/>
                </a:lnTo>
                <a:lnTo>
                  <a:pt x="1244" y="2160"/>
                </a:lnTo>
                <a:lnTo>
                  <a:pt x="1239" y="2145"/>
                </a:lnTo>
                <a:lnTo>
                  <a:pt x="1235" y="2133"/>
                </a:lnTo>
                <a:lnTo>
                  <a:pt x="1229" y="2121"/>
                </a:lnTo>
                <a:lnTo>
                  <a:pt x="1221" y="2111"/>
                </a:lnTo>
                <a:lnTo>
                  <a:pt x="1214" y="2102"/>
                </a:lnTo>
                <a:lnTo>
                  <a:pt x="1206" y="2093"/>
                </a:lnTo>
                <a:lnTo>
                  <a:pt x="1191" y="2079"/>
                </a:lnTo>
                <a:lnTo>
                  <a:pt x="1179" y="2069"/>
                </a:lnTo>
                <a:lnTo>
                  <a:pt x="1166" y="2061"/>
                </a:lnTo>
                <a:lnTo>
                  <a:pt x="1166" y="2061"/>
                </a:lnTo>
                <a:lnTo>
                  <a:pt x="1155" y="2057"/>
                </a:lnTo>
                <a:lnTo>
                  <a:pt x="1146" y="2051"/>
                </a:lnTo>
                <a:lnTo>
                  <a:pt x="1139" y="2043"/>
                </a:lnTo>
                <a:lnTo>
                  <a:pt x="1134" y="2037"/>
                </a:lnTo>
                <a:lnTo>
                  <a:pt x="1130" y="2030"/>
                </a:lnTo>
                <a:lnTo>
                  <a:pt x="1127" y="2024"/>
                </a:lnTo>
                <a:lnTo>
                  <a:pt x="1125" y="2017"/>
                </a:lnTo>
                <a:lnTo>
                  <a:pt x="1125" y="2011"/>
                </a:lnTo>
                <a:lnTo>
                  <a:pt x="1127" y="2005"/>
                </a:lnTo>
                <a:lnTo>
                  <a:pt x="1130" y="1999"/>
                </a:lnTo>
                <a:lnTo>
                  <a:pt x="1134" y="1994"/>
                </a:lnTo>
                <a:lnTo>
                  <a:pt x="1140" y="1990"/>
                </a:lnTo>
                <a:lnTo>
                  <a:pt x="1148" y="1985"/>
                </a:lnTo>
                <a:lnTo>
                  <a:pt x="1157" y="1982"/>
                </a:lnTo>
                <a:lnTo>
                  <a:pt x="1166" y="1981"/>
                </a:lnTo>
                <a:lnTo>
                  <a:pt x="1178" y="1981"/>
                </a:lnTo>
                <a:lnTo>
                  <a:pt x="1429" y="1981"/>
                </a:lnTo>
                <a:lnTo>
                  <a:pt x="1429" y="1979"/>
                </a:lnTo>
                <a:lnTo>
                  <a:pt x="1976" y="1979"/>
                </a:lnTo>
                <a:lnTo>
                  <a:pt x="1976" y="1176"/>
                </a:lnTo>
                <a:lnTo>
                  <a:pt x="1976" y="1176"/>
                </a:lnTo>
                <a:lnTo>
                  <a:pt x="1976" y="1166"/>
                </a:lnTo>
                <a:lnTo>
                  <a:pt x="1973" y="1155"/>
                </a:lnTo>
                <a:lnTo>
                  <a:pt x="1972" y="1147"/>
                </a:lnTo>
                <a:lnTo>
                  <a:pt x="1967" y="1139"/>
                </a:lnTo>
                <a:lnTo>
                  <a:pt x="1963" y="1133"/>
                </a:lnTo>
                <a:lnTo>
                  <a:pt x="1958" y="1129"/>
                </a:lnTo>
                <a:lnTo>
                  <a:pt x="1952" y="1126"/>
                </a:lnTo>
                <a:lnTo>
                  <a:pt x="1946" y="1124"/>
                </a:lnTo>
                <a:lnTo>
                  <a:pt x="1940" y="1124"/>
                </a:lnTo>
                <a:lnTo>
                  <a:pt x="1933" y="1126"/>
                </a:lnTo>
                <a:lnTo>
                  <a:pt x="1927" y="1129"/>
                </a:lnTo>
                <a:lnTo>
                  <a:pt x="1919" y="1133"/>
                </a:lnTo>
                <a:lnTo>
                  <a:pt x="1913" y="1139"/>
                </a:lnTo>
                <a:lnTo>
                  <a:pt x="1906" y="1147"/>
                </a:lnTo>
                <a:lnTo>
                  <a:pt x="1900" y="1155"/>
                </a:lnTo>
                <a:lnTo>
                  <a:pt x="1894" y="1164"/>
                </a:lnTo>
                <a:lnTo>
                  <a:pt x="1894" y="1164"/>
                </a:lnTo>
                <a:lnTo>
                  <a:pt x="1886" y="1178"/>
                </a:lnTo>
                <a:lnTo>
                  <a:pt x="1877" y="1190"/>
                </a:lnTo>
                <a:lnTo>
                  <a:pt x="1864" y="1205"/>
                </a:lnTo>
                <a:lnTo>
                  <a:pt x="1855" y="1212"/>
                </a:lnTo>
                <a:lnTo>
                  <a:pt x="1846" y="1220"/>
                </a:lnTo>
                <a:lnTo>
                  <a:pt x="1835" y="1227"/>
                </a:lnTo>
                <a:lnTo>
                  <a:pt x="1824" y="1233"/>
                </a:lnTo>
                <a:lnTo>
                  <a:pt x="1810" y="1238"/>
                </a:lnTo>
                <a:lnTo>
                  <a:pt x="1797" y="1242"/>
                </a:lnTo>
                <a:lnTo>
                  <a:pt x="1782" y="1245"/>
                </a:lnTo>
                <a:lnTo>
                  <a:pt x="1765" y="1245"/>
                </a:lnTo>
                <a:lnTo>
                  <a:pt x="1765" y="1245"/>
                </a:lnTo>
                <a:lnTo>
                  <a:pt x="1746" y="1244"/>
                </a:lnTo>
                <a:lnTo>
                  <a:pt x="1728" y="1241"/>
                </a:lnTo>
                <a:lnTo>
                  <a:pt x="1710" y="1235"/>
                </a:lnTo>
                <a:lnTo>
                  <a:pt x="1693" y="1227"/>
                </a:lnTo>
                <a:lnTo>
                  <a:pt x="1677" y="1218"/>
                </a:lnTo>
                <a:lnTo>
                  <a:pt x="1662" y="1206"/>
                </a:lnTo>
                <a:lnTo>
                  <a:pt x="1649" y="1193"/>
                </a:lnTo>
                <a:lnTo>
                  <a:pt x="1635" y="1178"/>
                </a:lnTo>
                <a:lnTo>
                  <a:pt x="1623" y="1161"/>
                </a:lnTo>
                <a:lnTo>
                  <a:pt x="1613" y="1145"/>
                </a:lnTo>
                <a:lnTo>
                  <a:pt x="1604" y="1126"/>
                </a:lnTo>
                <a:lnTo>
                  <a:pt x="1595" y="1105"/>
                </a:lnTo>
                <a:lnTo>
                  <a:pt x="1589" y="1084"/>
                </a:lnTo>
                <a:lnTo>
                  <a:pt x="1584" y="1063"/>
                </a:lnTo>
                <a:lnTo>
                  <a:pt x="1581" y="1039"/>
                </a:lnTo>
                <a:lnTo>
                  <a:pt x="1581" y="1016"/>
                </a:lnTo>
                <a:lnTo>
                  <a:pt x="1581" y="1016"/>
                </a:lnTo>
                <a:lnTo>
                  <a:pt x="1581" y="993"/>
                </a:lnTo>
                <a:lnTo>
                  <a:pt x="1584" y="970"/>
                </a:lnTo>
                <a:lnTo>
                  <a:pt x="1589" y="948"/>
                </a:lnTo>
                <a:lnTo>
                  <a:pt x="1595" y="927"/>
                </a:lnTo>
                <a:lnTo>
                  <a:pt x="1604" y="907"/>
                </a:lnTo>
                <a:lnTo>
                  <a:pt x="1613" y="888"/>
                </a:lnTo>
                <a:lnTo>
                  <a:pt x="1623" y="870"/>
                </a:lnTo>
                <a:lnTo>
                  <a:pt x="1635" y="854"/>
                </a:lnTo>
                <a:lnTo>
                  <a:pt x="1649" y="839"/>
                </a:lnTo>
                <a:lnTo>
                  <a:pt x="1662" y="825"/>
                </a:lnTo>
                <a:lnTo>
                  <a:pt x="1677" y="815"/>
                </a:lnTo>
                <a:lnTo>
                  <a:pt x="1693" y="804"/>
                </a:lnTo>
                <a:lnTo>
                  <a:pt x="1710" y="797"/>
                </a:lnTo>
                <a:lnTo>
                  <a:pt x="1728" y="791"/>
                </a:lnTo>
                <a:lnTo>
                  <a:pt x="1746" y="788"/>
                </a:lnTo>
                <a:lnTo>
                  <a:pt x="1765" y="786"/>
                </a:lnTo>
                <a:lnTo>
                  <a:pt x="1765" y="786"/>
                </a:lnTo>
                <a:close/>
              </a:path>
            </a:pathLst>
          </a:custGeom>
          <a:solidFill>
            <a:srgbClr val="0070C0"/>
          </a:solidFill>
          <a:ln w="28575">
            <a:solidFill>
              <a:schemeClr val="bg1">
                <a:lumMod val="50000"/>
              </a:schemeClr>
            </a:solidFill>
            <a:prstDash val="solid"/>
            <a:round/>
            <a:headEnd/>
            <a:tailEnd/>
          </a:ln>
        </p:spPr>
        <p:txBody>
          <a:bodyPr lIns="0" rIns="0" bIns="360000" anchor="t" anchorCtr="0"/>
          <a:lstStyle/>
          <a:p>
            <a:pPr algn="ctr" eaLnBrk="1" hangingPunct="1"/>
            <a:r>
              <a:rPr lang="en-GB" dirty="0">
                <a:solidFill>
                  <a:schemeClr val="bg1"/>
                </a:solidFill>
                <a:cs typeface="Arial" charset="0"/>
              </a:rPr>
              <a:t>Digital Strategy</a:t>
            </a:r>
          </a:p>
        </p:txBody>
      </p:sp>
      <p:sp>
        <p:nvSpPr>
          <p:cNvPr id="12" name="Freeform 7">
            <a:extLst>
              <a:ext uri="{FF2B5EF4-FFF2-40B4-BE49-F238E27FC236}">
                <a16:creationId xmlns:a16="http://schemas.microsoft.com/office/drawing/2014/main" id="{575619F5-2176-B74F-8F5B-D883A3D32A4F}"/>
              </a:ext>
            </a:extLst>
          </p:cNvPr>
          <p:cNvSpPr>
            <a:spLocks/>
          </p:cNvSpPr>
          <p:nvPr/>
        </p:nvSpPr>
        <p:spPr bwMode="auto">
          <a:xfrm rot="163136">
            <a:off x="2681290" y="3135154"/>
            <a:ext cx="1519857" cy="1519857"/>
          </a:xfrm>
          <a:custGeom>
            <a:avLst/>
            <a:gdLst>
              <a:gd name="T0" fmla="*/ 2145 w 2376"/>
              <a:gd name="T1" fmla="*/ 1136 h 2374"/>
              <a:gd name="T2" fmla="*/ 2092 w 2376"/>
              <a:gd name="T3" fmla="*/ 1169 h 2374"/>
              <a:gd name="T4" fmla="*/ 2056 w 2376"/>
              <a:gd name="T5" fmla="*/ 1218 h 2374"/>
              <a:gd name="T6" fmla="*/ 2023 w 2376"/>
              <a:gd name="T7" fmla="*/ 1248 h 2374"/>
              <a:gd name="T8" fmla="*/ 1993 w 2376"/>
              <a:gd name="T9" fmla="*/ 1241 h 2374"/>
              <a:gd name="T10" fmla="*/ 1979 w 2376"/>
              <a:gd name="T11" fmla="*/ 1198 h 2374"/>
              <a:gd name="T12" fmla="*/ 1102 w 2376"/>
              <a:gd name="T13" fmla="*/ 393 h 2374"/>
              <a:gd name="T14" fmla="*/ 1072 w 2376"/>
              <a:gd name="T15" fmla="*/ 371 h 2374"/>
              <a:gd name="T16" fmla="*/ 1080 w 2376"/>
              <a:gd name="T17" fmla="*/ 338 h 2374"/>
              <a:gd name="T18" fmla="*/ 1113 w 2376"/>
              <a:gd name="T19" fmla="*/ 314 h 2374"/>
              <a:gd name="T20" fmla="*/ 1168 w 2376"/>
              <a:gd name="T21" fmla="*/ 265 h 2374"/>
              <a:gd name="T22" fmla="*/ 1192 w 2376"/>
              <a:gd name="T23" fmla="*/ 200 h 2374"/>
              <a:gd name="T24" fmla="*/ 1183 w 2376"/>
              <a:gd name="T25" fmla="*/ 130 h 2374"/>
              <a:gd name="T26" fmla="*/ 1126 w 2376"/>
              <a:gd name="T27" fmla="*/ 54 h 2374"/>
              <a:gd name="T28" fmla="*/ 1032 w 2376"/>
              <a:gd name="T29" fmla="*/ 9 h 2374"/>
              <a:gd name="T30" fmla="*/ 939 w 2376"/>
              <a:gd name="T31" fmla="*/ 2 h 2374"/>
              <a:gd name="T32" fmla="*/ 835 w 2376"/>
              <a:gd name="T33" fmla="*/ 32 h 2374"/>
              <a:gd name="T34" fmla="*/ 761 w 2376"/>
              <a:gd name="T35" fmla="*/ 97 h 2374"/>
              <a:gd name="T36" fmla="*/ 734 w 2376"/>
              <a:gd name="T37" fmla="*/ 184 h 2374"/>
              <a:gd name="T38" fmla="*/ 746 w 2376"/>
              <a:gd name="T39" fmla="*/ 242 h 2374"/>
              <a:gd name="T40" fmla="*/ 788 w 2376"/>
              <a:gd name="T41" fmla="*/ 296 h 2374"/>
              <a:gd name="T42" fmla="*/ 833 w 2376"/>
              <a:gd name="T43" fmla="*/ 326 h 2374"/>
              <a:gd name="T44" fmla="*/ 855 w 2376"/>
              <a:gd name="T45" fmla="*/ 359 h 2374"/>
              <a:gd name="T46" fmla="*/ 840 w 2376"/>
              <a:gd name="T47" fmla="*/ 386 h 2374"/>
              <a:gd name="T48" fmla="*/ 0 w 2376"/>
              <a:gd name="T49" fmla="*/ 395 h 2374"/>
              <a:gd name="T50" fmla="*/ 24 w 2376"/>
              <a:gd name="T51" fmla="*/ 1250 h 2374"/>
              <a:gd name="T52" fmla="*/ 72 w 2376"/>
              <a:gd name="T53" fmla="*/ 1208 h 2374"/>
              <a:gd name="T54" fmla="*/ 111 w 2376"/>
              <a:gd name="T55" fmla="*/ 1160 h 2374"/>
              <a:gd name="T56" fmla="*/ 169 w 2376"/>
              <a:gd name="T57" fmla="*/ 1132 h 2374"/>
              <a:gd name="T58" fmla="*/ 238 w 2376"/>
              <a:gd name="T59" fmla="*/ 1133 h 2374"/>
              <a:gd name="T60" fmla="*/ 319 w 2376"/>
              <a:gd name="T61" fmla="*/ 1181 h 2374"/>
              <a:gd name="T62" fmla="*/ 371 w 2376"/>
              <a:gd name="T63" fmla="*/ 1268 h 2374"/>
              <a:gd name="T64" fmla="*/ 386 w 2376"/>
              <a:gd name="T65" fmla="*/ 1358 h 2374"/>
              <a:gd name="T66" fmla="*/ 364 w 2376"/>
              <a:gd name="T67" fmla="*/ 1467 h 2374"/>
              <a:gd name="T68" fmla="*/ 304 w 2376"/>
              <a:gd name="T69" fmla="*/ 1547 h 2374"/>
              <a:gd name="T70" fmla="*/ 220 w 2376"/>
              <a:gd name="T71" fmla="*/ 1586 h 2374"/>
              <a:gd name="T72" fmla="*/ 156 w 2376"/>
              <a:gd name="T73" fmla="*/ 1579 h 2374"/>
              <a:gd name="T74" fmla="*/ 102 w 2376"/>
              <a:gd name="T75" fmla="*/ 1547 h 2374"/>
              <a:gd name="T76" fmla="*/ 63 w 2376"/>
              <a:gd name="T77" fmla="*/ 1492 h 2374"/>
              <a:gd name="T78" fmla="*/ 15 w 2376"/>
              <a:gd name="T79" fmla="*/ 1467 h 2374"/>
              <a:gd name="T80" fmla="*/ 1979 w 2376"/>
              <a:gd name="T81" fmla="*/ 1519 h 2374"/>
              <a:gd name="T82" fmla="*/ 1988 w 2376"/>
              <a:gd name="T83" fmla="*/ 1482 h 2374"/>
              <a:gd name="T84" fmla="*/ 2017 w 2376"/>
              <a:gd name="T85" fmla="*/ 1467 h 2374"/>
              <a:gd name="T86" fmla="*/ 2050 w 2376"/>
              <a:gd name="T87" fmla="*/ 1488 h 2374"/>
              <a:gd name="T88" fmla="*/ 2078 w 2376"/>
              <a:gd name="T89" fmla="*/ 1532 h 2374"/>
              <a:gd name="T90" fmla="*/ 2132 w 2376"/>
              <a:gd name="T91" fmla="*/ 1574 h 2374"/>
              <a:gd name="T92" fmla="*/ 2190 w 2376"/>
              <a:gd name="T93" fmla="*/ 1588 h 2374"/>
              <a:gd name="T94" fmla="*/ 2278 w 2376"/>
              <a:gd name="T95" fmla="*/ 1559 h 2374"/>
              <a:gd name="T96" fmla="*/ 2344 w 2376"/>
              <a:gd name="T97" fmla="*/ 1486 h 2374"/>
              <a:gd name="T98" fmla="*/ 2374 w 2376"/>
              <a:gd name="T99" fmla="*/ 1381 h 2374"/>
              <a:gd name="T100" fmla="*/ 2367 w 2376"/>
              <a:gd name="T101" fmla="*/ 1290 h 2374"/>
              <a:gd name="T102" fmla="*/ 2322 w 2376"/>
              <a:gd name="T103" fmla="*/ 1196 h 2374"/>
              <a:gd name="T104" fmla="*/ 2246 w 2376"/>
              <a:gd name="T105" fmla="*/ 1139 h 2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376" h="2374">
                <a:moveTo>
                  <a:pt x="2190" y="1129"/>
                </a:moveTo>
                <a:lnTo>
                  <a:pt x="2190" y="1129"/>
                </a:lnTo>
                <a:lnTo>
                  <a:pt x="2174" y="1129"/>
                </a:lnTo>
                <a:lnTo>
                  <a:pt x="2159" y="1132"/>
                </a:lnTo>
                <a:lnTo>
                  <a:pt x="2145" y="1136"/>
                </a:lnTo>
                <a:lnTo>
                  <a:pt x="2132" y="1141"/>
                </a:lnTo>
                <a:lnTo>
                  <a:pt x="2121" y="1147"/>
                </a:lnTo>
                <a:lnTo>
                  <a:pt x="2110" y="1154"/>
                </a:lnTo>
                <a:lnTo>
                  <a:pt x="2101" y="1162"/>
                </a:lnTo>
                <a:lnTo>
                  <a:pt x="2092" y="1169"/>
                </a:lnTo>
                <a:lnTo>
                  <a:pt x="2078" y="1184"/>
                </a:lnTo>
                <a:lnTo>
                  <a:pt x="2069" y="1196"/>
                </a:lnTo>
                <a:lnTo>
                  <a:pt x="2062" y="1210"/>
                </a:lnTo>
                <a:lnTo>
                  <a:pt x="2062" y="1210"/>
                </a:lnTo>
                <a:lnTo>
                  <a:pt x="2056" y="1218"/>
                </a:lnTo>
                <a:lnTo>
                  <a:pt x="2050" y="1227"/>
                </a:lnTo>
                <a:lnTo>
                  <a:pt x="2044" y="1235"/>
                </a:lnTo>
                <a:lnTo>
                  <a:pt x="2036" y="1241"/>
                </a:lnTo>
                <a:lnTo>
                  <a:pt x="2030" y="1245"/>
                </a:lnTo>
                <a:lnTo>
                  <a:pt x="2023" y="1248"/>
                </a:lnTo>
                <a:lnTo>
                  <a:pt x="2017" y="1250"/>
                </a:lnTo>
                <a:lnTo>
                  <a:pt x="2009" y="1250"/>
                </a:lnTo>
                <a:lnTo>
                  <a:pt x="2003" y="1248"/>
                </a:lnTo>
                <a:lnTo>
                  <a:pt x="1999" y="1245"/>
                </a:lnTo>
                <a:lnTo>
                  <a:pt x="1993" y="1241"/>
                </a:lnTo>
                <a:lnTo>
                  <a:pt x="1988" y="1235"/>
                </a:lnTo>
                <a:lnTo>
                  <a:pt x="1985" y="1227"/>
                </a:lnTo>
                <a:lnTo>
                  <a:pt x="1982" y="1218"/>
                </a:lnTo>
                <a:lnTo>
                  <a:pt x="1981" y="1208"/>
                </a:lnTo>
                <a:lnTo>
                  <a:pt x="1979" y="1198"/>
                </a:lnTo>
                <a:lnTo>
                  <a:pt x="1979" y="395"/>
                </a:lnTo>
                <a:lnTo>
                  <a:pt x="1125" y="395"/>
                </a:lnTo>
                <a:lnTo>
                  <a:pt x="1125" y="395"/>
                </a:lnTo>
                <a:lnTo>
                  <a:pt x="1113" y="395"/>
                </a:lnTo>
                <a:lnTo>
                  <a:pt x="1102" y="393"/>
                </a:lnTo>
                <a:lnTo>
                  <a:pt x="1093" y="390"/>
                </a:lnTo>
                <a:lnTo>
                  <a:pt x="1086" y="386"/>
                </a:lnTo>
                <a:lnTo>
                  <a:pt x="1080" y="381"/>
                </a:lnTo>
                <a:lnTo>
                  <a:pt x="1075" y="377"/>
                </a:lnTo>
                <a:lnTo>
                  <a:pt x="1072" y="371"/>
                </a:lnTo>
                <a:lnTo>
                  <a:pt x="1071" y="365"/>
                </a:lnTo>
                <a:lnTo>
                  <a:pt x="1071" y="359"/>
                </a:lnTo>
                <a:lnTo>
                  <a:pt x="1072" y="351"/>
                </a:lnTo>
                <a:lnTo>
                  <a:pt x="1075" y="345"/>
                </a:lnTo>
                <a:lnTo>
                  <a:pt x="1080" y="338"/>
                </a:lnTo>
                <a:lnTo>
                  <a:pt x="1086" y="332"/>
                </a:lnTo>
                <a:lnTo>
                  <a:pt x="1093" y="326"/>
                </a:lnTo>
                <a:lnTo>
                  <a:pt x="1102" y="319"/>
                </a:lnTo>
                <a:lnTo>
                  <a:pt x="1113" y="314"/>
                </a:lnTo>
                <a:lnTo>
                  <a:pt x="1113" y="314"/>
                </a:lnTo>
                <a:lnTo>
                  <a:pt x="1125" y="307"/>
                </a:lnTo>
                <a:lnTo>
                  <a:pt x="1138" y="296"/>
                </a:lnTo>
                <a:lnTo>
                  <a:pt x="1153" y="283"/>
                </a:lnTo>
                <a:lnTo>
                  <a:pt x="1160" y="275"/>
                </a:lnTo>
                <a:lnTo>
                  <a:pt x="1168" y="265"/>
                </a:lnTo>
                <a:lnTo>
                  <a:pt x="1174" y="254"/>
                </a:lnTo>
                <a:lnTo>
                  <a:pt x="1180" y="242"/>
                </a:lnTo>
                <a:lnTo>
                  <a:pt x="1186" y="230"/>
                </a:lnTo>
                <a:lnTo>
                  <a:pt x="1189" y="215"/>
                </a:lnTo>
                <a:lnTo>
                  <a:pt x="1192" y="200"/>
                </a:lnTo>
                <a:lnTo>
                  <a:pt x="1193" y="184"/>
                </a:lnTo>
                <a:lnTo>
                  <a:pt x="1193" y="184"/>
                </a:lnTo>
                <a:lnTo>
                  <a:pt x="1192" y="166"/>
                </a:lnTo>
                <a:lnTo>
                  <a:pt x="1187" y="147"/>
                </a:lnTo>
                <a:lnTo>
                  <a:pt x="1183" y="130"/>
                </a:lnTo>
                <a:lnTo>
                  <a:pt x="1174" y="112"/>
                </a:lnTo>
                <a:lnTo>
                  <a:pt x="1165" y="97"/>
                </a:lnTo>
                <a:lnTo>
                  <a:pt x="1153" y="81"/>
                </a:lnTo>
                <a:lnTo>
                  <a:pt x="1141" y="67"/>
                </a:lnTo>
                <a:lnTo>
                  <a:pt x="1126" y="54"/>
                </a:lnTo>
                <a:lnTo>
                  <a:pt x="1110" y="42"/>
                </a:lnTo>
                <a:lnTo>
                  <a:pt x="1092" y="32"/>
                </a:lnTo>
                <a:lnTo>
                  <a:pt x="1072" y="23"/>
                </a:lnTo>
                <a:lnTo>
                  <a:pt x="1053" y="15"/>
                </a:lnTo>
                <a:lnTo>
                  <a:pt x="1032" y="9"/>
                </a:lnTo>
                <a:lnTo>
                  <a:pt x="1009" y="3"/>
                </a:lnTo>
                <a:lnTo>
                  <a:pt x="987" y="2"/>
                </a:lnTo>
                <a:lnTo>
                  <a:pt x="963" y="0"/>
                </a:lnTo>
                <a:lnTo>
                  <a:pt x="963" y="0"/>
                </a:lnTo>
                <a:lnTo>
                  <a:pt x="939" y="2"/>
                </a:lnTo>
                <a:lnTo>
                  <a:pt x="917" y="3"/>
                </a:lnTo>
                <a:lnTo>
                  <a:pt x="894" y="9"/>
                </a:lnTo>
                <a:lnTo>
                  <a:pt x="873" y="15"/>
                </a:lnTo>
                <a:lnTo>
                  <a:pt x="854" y="23"/>
                </a:lnTo>
                <a:lnTo>
                  <a:pt x="835" y="32"/>
                </a:lnTo>
                <a:lnTo>
                  <a:pt x="817" y="42"/>
                </a:lnTo>
                <a:lnTo>
                  <a:pt x="802" y="54"/>
                </a:lnTo>
                <a:lnTo>
                  <a:pt x="787" y="67"/>
                </a:lnTo>
                <a:lnTo>
                  <a:pt x="773" y="81"/>
                </a:lnTo>
                <a:lnTo>
                  <a:pt x="761" y="97"/>
                </a:lnTo>
                <a:lnTo>
                  <a:pt x="752" y="112"/>
                </a:lnTo>
                <a:lnTo>
                  <a:pt x="745" y="130"/>
                </a:lnTo>
                <a:lnTo>
                  <a:pt x="739" y="147"/>
                </a:lnTo>
                <a:lnTo>
                  <a:pt x="734" y="166"/>
                </a:lnTo>
                <a:lnTo>
                  <a:pt x="734" y="184"/>
                </a:lnTo>
                <a:lnTo>
                  <a:pt x="734" y="184"/>
                </a:lnTo>
                <a:lnTo>
                  <a:pt x="734" y="200"/>
                </a:lnTo>
                <a:lnTo>
                  <a:pt x="737" y="215"/>
                </a:lnTo>
                <a:lnTo>
                  <a:pt x="742" y="230"/>
                </a:lnTo>
                <a:lnTo>
                  <a:pt x="746" y="242"/>
                </a:lnTo>
                <a:lnTo>
                  <a:pt x="752" y="254"/>
                </a:lnTo>
                <a:lnTo>
                  <a:pt x="760" y="265"/>
                </a:lnTo>
                <a:lnTo>
                  <a:pt x="766" y="275"/>
                </a:lnTo>
                <a:lnTo>
                  <a:pt x="775" y="283"/>
                </a:lnTo>
                <a:lnTo>
                  <a:pt x="788" y="296"/>
                </a:lnTo>
                <a:lnTo>
                  <a:pt x="802" y="307"/>
                </a:lnTo>
                <a:lnTo>
                  <a:pt x="814" y="314"/>
                </a:lnTo>
                <a:lnTo>
                  <a:pt x="814" y="314"/>
                </a:lnTo>
                <a:lnTo>
                  <a:pt x="824" y="319"/>
                </a:lnTo>
                <a:lnTo>
                  <a:pt x="833" y="326"/>
                </a:lnTo>
                <a:lnTo>
                  <a:pt x="840" y="332"/>
                </a:lnTo>
                <a:lnTo>
                  <a:pt x="846" y="338"/>
                </a:lnTo>
                <a:lnTo>
                  <a:pt x="851" y="345"/>
                </a:lnTo>
                <a:lnTo>
                  <a:pt x="854" y="351"/>
                </a:lnTo>
                <a:lnTo>
                  <a:pt x="855" y="359"/>
                </a:lnTo>
                <a:lnTo>
                  <a:pt x="855" y="365"/>
                </a:lnTo>
                <a:lnTo>
                  <a:pt x="854" y="371"/>
                </a:lnTo>
                <a:lnTo>
                  <a:pt x="851" y="377"/>
                </a:lnTo>
                <a:lnTo>
                  <a:pt x="846" y="381"/>
                </a:lnTo>
                <a:lnTo>
                  <a:pt x="840" y="386"/>
                </a:lnTo>
                <a:lnTo>
                  <a:pt x="833" y="390"/>
                </a:lnTo>
                <a:lnTo>
                  <a:pt x="824" y="393"/>
                </a:lnTo>
                <a:lnTo>
                  <a:pt x="814" y="395"/>
                </a:lnTo>
                <a:lnTo>
                  <a:pt x="802" y="395"/>
                </a:lnTo>
                <a:lnTo>
                  <a:pt x="0" y="395"/>
                </a:lnTo>
                <a:lnTo>
                  <a:pt x="0" y="1236"/>
                </a:lnTo>
                <a:lnTo>
                  <a:pt x="0" y="1236"/>
                </a:lnTo>
                <a:lnTo>
                  <a:pt x="8" y="1244"/>
                </a:lnTo>
                <a:lnTo>
                  <a:pt x="15" y="1248"/>
                </a:lnTo>
                <a:lnTo>
                  <a:pt x="24" y="1250"/>
                </a:lnTo>
                <a:lnTo>
                  <a:pt x="35" y="1247"/>
                </a:lnTo>
                <a:lnTo>
                  <a:pt x="45" y="1242"/>
                </a:lnTo>
                <a:lnTo>
                  <a:pt x="54" y="1235"/>
                </a:lnTo>
                <a:lnTo>
                  <a:pt x="63" y="1223"/>
                </a:lnTo>
                <a:lnTo>
                  <a:pt x="72" y="1208"/>
                </a:lnTo>
                <a:lnTo>
                  <a:pt x="72" y="1208"/>
                </a:lnTo>
                <a:lnTo>
                  <a:pt x="80" y="1196"/>
                </a:lnTo>
                <a:lnTo>
                  <a:pt x="89" y="1183"/>
                </a:lnTo>
                <a:lnTo>
                  <a:pt x="102" y="1168"/>
                </a:lnTo>
                <a:lnTo>
                  <a:pt x="111" y="1160"/>
                </a:lnTo>
                <a:lnTo>
                  <a:pt x="120" y="1153"/>
                </a:lnTo>
                <a:lnTo>
                  <a:pt x="130" y="1147"/>
                </a:lnTo>
                <a:lnTo>
                  <a:pt x="142" y="1141"/>
                </a:lnTo>
                <a:lnTo>
                  <a:pt x="156" y="1135"/>
                </a:lnTo>
                <a:lnTo>
                  <a:pt x="169" y="1132"/>
                </a:lnTo>
                <a:lnTo>
                  <a:pt x="184" y="1129"/>
                </a:lnTo>
                <a:lnTo>
                  <a:pt x="201" y="1127"/>
                </a:lnTo>
                <a:lnTo>
                  <a:pt x="201" y="1127"/>
                </a:lnTo>
                <a:lnTo>
                  <a:pt x="220" y="1129"/>
                </a:lnTo>
                <a:lnTo>
                  <a:pt x="238" y="1133"/>
                </a:lnTo>
                <a:lnTo>
                  <a:pt x="256" y="1138"/>
                </a:lnTo>
                <a:lnTo>
                  <a:pt x="272" y="1147"/>
                </a:lnTo>
                <a:lnTo>
                  <a:pt x="289" y="1156"/>
                </a:lnTo>
                <a:lnTo>
                  <a:pt x="304" y="1168"/>
                </a:lnTo>
                <a:lnTo>
                  <a:pt x="319" y="1181"/>
                </a:lnTo>
                <a:lnTo>
                  <a:pt x="331" y="1195"/>
                </a:lnTo>
                <a:lnTo>
                  <a:pt x="343" y="1211"/>
                </a:lnTo>
                <a:lnTo>
                  <a:pt x="353" y="1229"/>
                </a:lnTo>
                <a:lnTo>
                  <a:pt x="364" y="1248"/>
                </a:lnTo>
                <a:lnTo>
                  <a:pt x="371" y="1268"/>
                </a:lnTo>
                <a:lnTo>
                  <a:pt x="377" y="1289"/>
                </a:lnTo>
                <a:lnTo>
                  <a:pt x="382" y="1311"/>
                </a:lnTo>
                <a:lnTo>
                  <a:pt x="385" y="1334"/>
                </a:lnTo>
                <a:lnTo>
                  <a:pt x="386" y="1358"/>
                </a:lnTo>
                <a:lnTo>
                  <a:pt x="386" y="1358"/>
                </a:lnTo>
                <a:lnTo>
                  <a:pt x="385" y="1381"/>
                </a:lnTo>
                <a:lnTo>
                  <a:pt x="382" y="1404"/>
                </a:lnTo>
                <a:lnTo>
                  <a:pt x="377" y="1426"/>
                </a:lnTo>
                <a:lnTo>
                  <a:pt x="371" y="1447"/>
                </a:lnTo>
                <a:lnTo>
                  <a:pt x="364" y="1467"/>
                </a:lnTo>
                <a:lnTo>
                  <a:pt x="353" y="1486"/>
                </a:lnTo>
                <a:lnTo>
                  <a:pt x="343" y="1504"/>
                </a:lnTo>
                <a:lnTo>
                  <a:pt x="331" y="1519"/>
                </a:lnTo>
                <a:lnTo>
                  <a:pt x="319" y="1534"/>
                </a:lnTo>
                <a:lnTo>
                  <a:pt x="304" y="1547"/>
                </a:lnTo>
                <a:lnTo>
                  <a:pt x="289" y="1559"/>
                </a:lnTo>
                <a:lnTo>
                  <a:pt x="272" y="1568"/>
                </a:lnTo>
                <a:lnTo>
                  <a:pt x="256" y="1577"/>
                </a:lnTo>
                <a:lnTo>
                  <a:pt x="238" y="1582"/>
                </a:lnTo>
                <a:lnTo>
                  <a:pt x="220" y="1586"/>
                </a:lnTo>
                <a:lnTo>
                  <a:pt x="201" y="1586"/>
                </a:lnTo>
                <a:lnTo>
                  <a:pt x="201" y="1586"/>
                </a:lnTo>
                <a:lnTo>
                  <a:pt x="184" y="1586"/>
                </a:lnTo>
                <a:lnTo>
                  <a:pt x="169" y="1583"/>
                </a:lnTo>
                <a:lnTo>
                  <a:pt x="156" y="1579"/>
                </a:lnTo>
                <a:lnTo>
                  <a:pt x="142" y="1574"/>
                </a:lnTo>
                <a:lnTo>
                  <a:pt x="130" y="1568"/>
                </a:lnTo>
                <a:lnTo>
                  <a:pt x="120" y="1561"/>
                </a:lnTo>
                <a:lnTo>
                  <a:pt x="111" y="1555"/>
                </a:lnTo>
                <a:lnTo>
                  <a:pt x="102" y="1547"/>
                </a:lnTo>
                <a:lnTo>
                  <a:pt x="89" y="1532"/>
                </a:lnTo>
                <a:lnTo>
                  <a:pt x="80" y="1519"/>
                </a:lnTo>
                <a:lnTo>
                  <a:pt x="72" y="1507"/>
                </a:lnTo>
                <a:lnTo>
                  <a:pt x="72" y="1507"/>
                </a:lnTo>
                <a:lnTo>
                  <a:pt x="63" y="1492"/>
                </a:lnTo>
                <a:lnTo>
                  <a:pt x="54" y="1480"/>
                </a:lnTo>
                <a:lnTo>
                  <a:pt x="45" y="1473"/>
                </a:lnTo>
                <a:lnTo>
                  <a:pt x="35" y="1467"/>
                </a:lnTo>
                <a:lnTo>
                  <a:pt x="24" y="1465"/>
                </a:lnTo>
                <a:lnTo>
                  <a:pt x="15" y="1467"/>
                </a:lnTo>
                <a:lnTo>
                  <a:pt x="8" y="1471"/>
                </a:lnTo>
                <a:lnTo>
                  <a:pt x="0" y="1479"/>
                </a:lnTo>
                <a:lnTo>
                  <a:pt x="0" y="2374"/>
                </a:lnTo>
                <a:lnTo>
                  <a:pt x="1979" y="2374"/>
                </a:lnTo>
                <a:lnTo>
                  <a:pt x="1979" y="1519"/>
                </a:lnTo>
                <a:lnTo>
                  <a:pt x="1979" y="1519"/>
                </a:lnTo>
                <a:lnTo>
                  <a:pt x="1981" y="1507"/>
                </a:lnTo>
                <a:lnTo>
                  <a:pt x="1982" y="1497"/>
                </a:lnTo>
                <a:lnTo>
                  <a:pt x="1985" y="1488"/>
                </a:lnTo>
                <a:lnTo>
                  <a:pt x="1988" y="1482"/>
                </a:lnTo>
                <a:lnTo>
                  <a:pt x="1993" y="1476"/>
                </a:lnTo>
                <a:lnTo>
                  <a:pt x="1999" y="1471"/>
                </a:lnTo>
                <a:lnTo>
                  <a:pt x="2003" y="1468"/>
                </a:lnTo>
                <a:lnTo>
                  <a:pt x="2009" y="1467"/>
                </a:lnTo>
                <a:lnTo>
                  <a:pt x="2017" y="1467"/>
                </a:lnTo>
                <a:lnTo>
                  <a:pt x="2023" y="1467"/>
                </a:lnTo>
                <a:lnTo>
                  <a:pt x="2030" y="1470"/>
                </a:lnTo>
                <a:lnTo>
                  <a:pt x="2036" y="1474"/>
                </a:lnTo>
                <a:lnTo>
                  <a:pt x="2044" y="1480"/>
                </a:lnTo>
                <a:lnTo>
                  <a:pt x="2050" y="1488"/>
                </a:lnTo>
                <a:lnTo>
                  <a:pt x="2056" y="1497"/>
                </a:lnTo>
                <a:lnTo>
                  <a:pt x="2062" y="1507"/>
                </a:lnTo>
                <a:lnTo>
                  <a:pt x="2062" y="1507"/>
                </a:lnTo>
                <a:lnTo>
                  <a:pt x="2069" y="1519"/>
                </a:lnTo>
                <a:lnTo>
                  <a:pt x="2078" y="1532"/>
                </a:lnTo>
                <a:lnTo>
                  <a:pt x="2092" y="1547"/>
                </a:lnTo>
                <a:lnTo>
                  <a:pt x="2101" y="1555"/>
                </a:lnTo>
                <a:lnTo>
                  <a:pt x="2110" y="1562"/>
                </a:lnTo>
                <a:lnTo>
                  <a:pt x="2121" y="1568"/>
                </a:lnTo>
                <a:lnTo>
                  <a:pt x="2132" y="1574"/>
                </a:lnTo>
                <a:lnTo>
                  <a:pt x="2145" y="1580"/>
                </a:lnTo>
                <a:lnTo>
                  <a:pt x="2159" y="1583"/>
                </a:lnTo>
                <a:lnTo>
                  <a:pt x="2174" y="1586"/>
                </a:lnTo>
                <a:lnTo>
                  <a:pt x="2190" y="1588"/>
                </a:lnTo>
                <a:lnTo>
                  <a:pt x="2190" y="1588"/>
                </a:lnTo>
                <a:lnTo>
                  <a:pt x="2210" y="1586"/>
                </a:lnTo>
                <a:lnTo>
                  <a:pt x="2228" y="1583"/>
                </a:lnTo>
                <a:lnTo>
                  <a:pt x="2246" y="1577"/>
                </a:lnTo>
                <a:lnTo>
                  <a:pt x="2262" y="1570"/>
                </a:lnTo>
                <a:lnTo>
                  <a:pt x="2278" y="1559"/>
                </a:lnTo>
                <a:lnTo>
                  <a:pt x="2293" y="1547"/>
                </a:lnTo>
                <a:lnTo>
                  <a:pt x="2308" y="1535"/>
                </a:lnTo>
                <a:lnTo>
                  <a:pt x="2322" y="1520"/>
                </a:lnTo>
                <a:lnTo>
                  <a:pt x="2332" y="1504"/>
                </a:lnTo>
                <a:lnTo>
                  <a:pt x="2344" y="1486"/>
                </a:lnTo>
                <a:lnTo>
                  <a:pt x="2353" y="1467"/>
                </a:lnTo>
                <a:lnTo>
                  <a:pt x="2361" y="1447"/>
                </a:lnTo>
                <a:lnTo>
                  <a:pt x="2367" y="1426"/>
                </a:lnTo>
                <a:lnTo>
                  <a:pt x="2371" y="1404"/>
                </a:lnTo>
                <a:lnTo>
                  <a:pt x="2374" y="1381"/>
                </a:lnTo>
                <a:lnTo>
                  <a:pt x="2376" y="1358"/>
                </a:lnTo>
                <a:lnTo>
                  <a:pt x="2376" y="1358"/>
                </a:lnTo>
                <a:lnTo>
                  <a:pt x="2374" y="1335"/>
                </a:lnTo>
                <a:lnTo>
                  <a:pt x="2371" y="1311"/>
                </a:lnTo>
                <a:lnTo>
                  <a:pt x="2367" y="1290"/>
                </a:lnTo>
                <a:lnTo>
                  <a:pt x="2361" y="1269"/>
                </a:lnTo>
                <a:lnTo>
                  <a:pt x="2353" y="1248"/>
                </a:lnTo>
                <a:lnTo>
                  <a:pt x="2344" y="1229"/>
                </a:lnTo>
                <a:lnTo>
                  <a:pt x="2332" y="1213"/>
                </a:lnTo>
                <a:lnTo>
                  <a:pt x="2322" y="1196"/>
                </a:lnTo>
                <a:lnTo>
                  <a:pt x="2308" y="1181"/>
                </a:lnTo>
                <a:lnTo>
                  <a:pt x="2293" y="1168"/>
                </a:lnTo>
                <a:lnTo>
                  <a:pt x="2278" y="1156"/>
                </a:lnTo>
                <a:lnTo>
                  <a:pt x="2262" y="1147"/>
                </a:lnTo>
                <a:lnTo>
                  <a:pt x="2246" y="1139"/>
                </a:lnTo>
                <a:lnTo>
                  <a:pt x="2228" y="1133"/>
                </a:lnTo>
                <a:lnTo>
                  <a:pt x="2210" y="1130"/>
                </a:lnTo>
                <a:lnTo>
                  <a:pt x="2190" y="1129"/>
                </a:lnTo>
                <a:lnTo>
                  <a:pt x="2190" y="1129"/>
                </a:lnTo>
                <a:close/>
              </a:path>
            </a:pathLst>
          </a:custGeom>
          <a:solidFill>
            <a:schemeClr val="accent4">
              <a:lumMod val="60000"/>
              <a:lumOff val="40000"/>
            </a:schemeClr>
          </a:solidFill>
          <a:ln w="28575">
            <a:solidFill>
              <a:schemeClr val="bg1">
                <a:lumMod val="50000"/>
              </a:schemeClr>
            </a:solidFill>
            <a:prstDash val="solid"/>
            <a:round/>
            <a:headEnd/>
            <a:tailEnd/>
          </a:ln>
        </p:spPr>
        <p:txBody>
          <a:bodyPr lIns="72000" rIns="288000" bIns="144000" anchor="b" anchorCtr="0"/>
          <a:lstStyle/>
          <a:p>
            <a:pPr algn="r" eaLnBrk="1" hangingPunct="1"/>
            <a:r>
              <a:rPr lang="en-GB" dirty="0">
                <a:solidFill>
                  <a:schemeClr val="bg1"/>
                </a:solidFill>
                <a:cs typeface="Arial" charset="0"/>
              </a:rPr>
              <a:t>… and</a:t>
            </a:r>
          </a:p>
          <a:p>
            <a:pPr algn="r" eaLnBrk="1" hangingPunct="1"/>
            <a:r>
              <a:rPr lang="en-GB" dirty="0">
                <a:solidFill>
                  <a:schemeClr val="bg1"/>
                </a:solidFill>
                <a:cs typeface="Arial" charset="0"/>
              </a:rPr>
              <a:t>Partnership</a:t>
            </a:r>
          </a:p>
        </p:txBody>
      </p:sp>
      <p:grpSp>
        <p:nvGrpSpPr>
          <p:cNvPr id="22" name="Group 21">
            <a:extLst>
              <a:ext uri="{FF2B5EF4-FFF2-40B4-BE49-F238E27FC236}">
                <a16:creationId xmlns:a16="http://schemas.microsoft.com/office/drawing/2014/main" id="{3F50D34F-A543-6648-A041-C45051F92BE9}"/>
              </a:ext>
            </a:extLst>
          </p:cNvPr>
          <p:cNvGrpSpPr/>
          <p:nvPr/>
        </p:nvGrpSpPr>
        <p:grpSpPr>
          <a:xfrm rot="587642">
            <a:off x="2328707" y="1349197"/>
            <a:ext cx="1521138" cy="1633620"/>
            <a:chOff x="3854080" y="1282040"/>
            <a:chExt cx="1521138" cy="1633620"/>
          </a:xfrm>
          <a:solidFill>
            <a:srgbClr val="FF2600"/>
          </a:solidFill>
        </p:grpSpPr>
        <p:sp>
          <p:nvSpPr>
            <p:cNvPr id="13" name="Freeform 8">
              <a:extLst>
                <a:ext uri="{FF2B5EF4-FFF2-40B4-BE49-F238E27FC236}">
                  <a16:creationId xmlns:a16="http://schemas.microsoft.com/office/drawing/2014/main" id="{9137F128-EBC7-7D4F-9478-A76557758892}"/>
                </a:ext>
              </a:extLst>
            </p:cNvPr>
            <p:cNvSpPr>
              <a:spLocks/>
            </p:cNvSpPr>
            <p:nvPr/>
          </p:nvSpPr>
          <p:spPr bwMode="auto">
            <a:xfrm>
              <a:off x="3854080" y="1282040"/>
              <a:ext cx="1521138" cy="1518577"/>
            </a:xfrm>
            <a:custGeom>
              <a:avLst/>
              <a:gdLst>
                <a:gd name="T0" fmla="*/ 2222 w 2377"/>
                <a:gd name="T1" fmla="*/ 795 h 2371"/>
                <a:gd name="T2" fmla="*/ 2275 w 2377"/>
                <a:gd name="T3" fmla="*/ 827 h 2371"/>
                <a:gd name="T4" fmla="*/ 2314 w 2377"/>
                <a:gd name="T5" fmla="*/ 882 h 2371"/>
                <a:gd name="T6" fmla="*/ 2362 w 2377"/>
                <a:gd name="T7" fmla="*/ 907 h 2371"/>
                <a:gd name="T8" fmla="*/ 395 w 2377"/>
                <a:gd name="T9" fmla="*/ 855 h 2371"/>
                <a:gd name="T10" fmla="*/ 386 w 2377"/>
                <a:gd name="T11" fmla="*/ 892 h 2371"/>
                <a:gd name="T12" fmla="*/ 358 w 2377"/>
                <a:gd name="T13" fmla="*/ 907 h 2371"/>
                <a:gd name="T14" fmla="*/ 325 w 2377"/>
                <a:gd name="T15" fmla="*/ 886 h 2371"/>
                <a:gd name="T16" fmla="*/ 296 w 2377"/>
                <a:gd name="T17" fmla="*/ 842 h 2371"/>
                <a:gd name="T18" fmla="*/ 242 w 2377"/>
                <a:gd name="T19" fmla="*/ 800 h 2371"/>
                <a:gd name="T20" fmla="*/ 184 w 2377"/>
                <a:gd name="T21" fmla="*/ 786 h 2371"/>
                <a:gd name="T22" fmla="*/ 96 w 2377"/>
                <a:gd name="T23" fmla="*/ 815 h 2371"/>
                <a:gd name="T24" fmla="*/ 32 w 2377"/>
                <a:gd name="T25" fmla="*/ 888 h 2371"/>
                <a:gd name="T26" fmla="*/ 0 w 2377"/>
                <a:gd name="T27" fmla="*/ 993 h 2371"/>
                <a:gd name="T28" fmla="*/ 8 w 2377"/>
                <a:gd name="T29" fmla="*/ 1084 h 2371"/>
                <a:gd name="T30" fmla="*/ 54 w 2377"/>
                <a:gd name="T31" fmla="*/ 1178 h 2371"/>
                <a:gd name="T32" fmla="*/ 129 w 2377"/>
                <a:gd name="T33" fmla="*/ 1235 h 2371"/>
                <a:gd name="T34" fmla="*/ 201 w 2377"/>
                <a:gd name="T35" fmla="*/ 1245 h 2371"/>
                <a:gd name="T36" fmla="*/ 265 w 2377"/>
                <a:gd name="T37" fmla="*/ 1220 h 2371"/>
                <a:gd name="T38" fmla="*/ 313 w 2377"/>
                <a:gd name="T39" fmla="*/ 1164 h 2371"/>
                <a:gd name="T40" fmla="*/ 338 w 2377"/>
                <a:gd name="T41" fmla="*/ 1133 h 2371"/>
                <a:gd name="T42" fmla="*/ 371 w 2377"/>
                <a:gd name="T43" fmla="*/ 1126 h 2371"/>
                <a:gd name="T44" fmla="*/ 392 w 2377"/>
                <a:gd name="T45" fmla="*/ 1155 h 2371"/>
                <a:gd name="T46" fmla="*/ 1256 w 2377"/>
                <a:gd name="T47" fmla="*/ 1976 h 2371"/>
                <a:gd name="T48" fmla="*/ 1298 w 2377"/>
                <a:gd name="T49" fmla="*/ 1990 h 2371"/>
                <a:gd name="T50" fmla="*/ 1305 w 2377"/>
                <a:gd name="T51" fmla="*/ 2020 h 2371"/>
                <a:gd name="T52" fmla="*/ 1275 w 2377"/>
                <a:gd name="T53" fmla="*/ 2052 h 2371"/>
                <a:gd name="T54" fmla="*/ 1225 w 2377"/>
                <a:gd name="T55" fmla="*/ 2088 h 2371"/>
                <a:gd name="T56" fmla="*/ 1193 w 2377"/>
                <a:gd name="T57" fmla="*/ 2141 h 2371"/>
                <a:gd name="T58" fmla="*/ 1186 w 2377"/>
                <a:gd name="T59" fmla="*/ 2206 h 2371"/>
                <a:gd name="T60" fmla="*/ 1225 w 2377"/>
                <a:gd name="T61" fmla="*/ 2290 h 2371"/>
                <a:gd name="T62" fmla="*/ 1305 w 2377"/>
                <a:gd name="T63" fmla="*/ 2348 h 2371"/>
                <a:gd name="T64" fmla="*/ 1414 w 2377"/>
                <a:gd name="T65" fmla="*/ 2371 h 2371"/>
                <a:gd name="T66" fmla="*/ 1504 w 2377"/>
                <a:gd name="T67" fmla="*/ 2357 h 2371"/>
                <a:gd name="T68" fmla="*/ 1591 w 2377"/>
                <a:gd name="T69" fmla="*/ 2304 h 2371"/>
                <a:gd name="T70" fmla="*/ 1639 w 2377"/>
                <a:gd name="T71" fmla="*/ 2224 h 2371"/>
                <a:gd name="T72" fmla="*/ 1640 w 2377"/>
                <a:gd name="T73" fmla="*/ 2156 h 2371"/>
                <a:gd name="T74" fmla="*/ 1612 w 2377"/>
                <a:gd name="T75" fmla="*/ 2097 h 2371"/>
                <a:gd name="T76" fmla="*/ 1564 w 2377"/>
                <a:gd name="T77" fmla="*/ 2057 h 2371"/>
                <a:gd name="T78" fmla="*/ 1526 w 2377"/>
                <a:gd name="T79" fmla="*/ 2026 h 2371"/>
                <a:gd name="T80" fmla="*/ 1526 w 2377"/>
                <a:gd name="T81" fmla="*/ 1994 h 2371"/>
                <a:gd name="T82" fmla="*/ 1564 w 2377"/>
                <a:gd name="T83" fmla="*/ 1976 h 2371"/>
                <a:gd name="T84" fmla="*/ 2370 w 2377"/>
                <a:gd name="T85" fmla="*/ 1130 h 2371"/>
                <a:gd name="T86" fmla="*/ 2323 w 2377"/>
                <a:gd name="T87" fmla="*/ 1139 h 2371"/>
                <a:gd name="T88" fmla="*/ 2289 w 2377"/>
                <a:gd name="T89" fmla="*/ 1191 h 2371"/>
                <a:gd name="T90" fmla="*/ 2235 w 2377"/>
                <a:gd name="T91" fmla="*/ 1233 h 2371"/>
                <a:gd name="T92" fmla="*/ 2177 w 2377"/>
                <a:gd name="T93" fmla="*/ 1245 h 2371"/>
                <a:gd name="T94" fmla="*/ 2089 w 2377"/>
                <a:gd name="T95" fmla="*/ 1218 h 2371"/>
                <a:gd name="T96" fmla="*/ 2024 w 2377"/>
                <a:gd name="T97" fmla="*/ 1145 h 2371"/>
                <a:gd name="T98" fmla="*/ 1993 w 2377"/>
                <a:gd name="T99" fmla="*/ 1040 h 2371"/>
                <a:gd name="T100" fmla="*/ 2000 w 2377"/>
                <a:gd name="T101" fmla="*/ 948 h 2371"/>
                <a:gd name="T102" fmla="*/ 2047 w 2377"/>
                <a:gd name="T103" fmla="*/ 855 h 2371"/>
                <a:gd name="T104" fmla="*/ 2121 w 2377"/>
                <a:gd name="T105" fmla="*/ 797 h 2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377" h="2371">
                  <a:moveTo>
                    <a:pt x="2177" y="788"/>
                  </a:moveTo>
                  <a:lnTo>
                    <a:pt x="2177" y="788"/>
                  </a:lnTo>
                  <a:lnTo>
                    <a:pt x="2193" y="788"/>
                  </a:lnTo>
                  <a:lnTo>
                    <a:pt x="2208" y="791"/>
                  </a:lnTo>
                  <a:lnTo>
                    <a:pt x="2222" y="795"/>
                  </a:lnTo>
                  <a:lnTo>
                    <a:pt x="2235" y="800"/>
                  </a:lnTo>
                  <a:lnTo>
                    <a:pt x="2247" y="806"/>
                  </a:lnTo>
                  <a:lnTo>
                    <a:pt x="2257" y="813"/>
                  </a:lnTo>
                  <a:lnTo>
                    <a:pt x="2266" y="819"/>
                  </a:lnTo>
                  <a:lnTo>
                    <a:pt x="2275" y="827"/>
                  </a:lnTo>
                  <a:lnTo>
                    <a:pt x="2289" y="842"/>
                  </a:lnTo>
                  <a:lnTo>
                    <a:pt x="2298" y="855"/>
                  </a:lnTo>
                  <a:lnTo>
                    <a:pt x="2305" y="867"/>
                  </a:lnTo>
                  <a:lnTo>
                    <a:pt x="2305" y="867"/>
                  </a:lnTo>
                  <a:lnTo>
                    <a:pt x="2314" y="882"/>
                  </a:lnTo>
                  <a:lnTo>
                    <a:pt x="2323" y="894"/>
                  </a:lnTo>
                  <a:lnTo>
                    <a:pt x="2334" y="901"/>
                  </a:lnTo>
                  <a:lnTo>
                    <a:pt x="2343" y="907"/>
                  </a:lnTo>
                  <a:lnTo>
                    <a:pt x="2353" y="909"/>
                  </a:lnTo>
                  <a:lnTo>
                    <a:pt x="2362" y="907"/>
                  </a:lnTo>
                  <a:lnTo>
                    <a:pt x="2370" y="903"/>
                  </a:lnTo>
                  <a:lnTo>
                    <a:pt x="2377" y="895"/>
                  </a:lnTo>
                  <a:lnTo>
                    <a:pt x="2377" y="0"/>
                  </a:lnTo>
                  <a:lnTo>
                    <a:pt x="395" y="0"/>
                  </a:lnTo>
                  <a:lnTo>
                    <a:pt x="395" y="855"/>
                  </a:lnTo>
                  <a:lnTo>
                    <a:pt x="395" y="855"/>
                  </a:lnTo>
                  <a:lnTo>
                    <a:pt x="393" y="867"/>
                  </a:lnTo>
                  <a:lnTo>
                    <a:pt x="392" y="877"/>
                  </a:lnTo>
                  <a:lnTo>
                    <a:pt x="389" y="886"/>
                  </a:lnTo>
                  <a:lnTo>
                    <a:pt x="386" y="892"/>
                  </a:lnTo>
                  <a:lnTo>
                    <a:pt x="382" y="898"/>
                  </a:lnTo>
                  <a:lnTo>
                    <a:pt x="377" y="903"/>
                  </a:lnTo>
                  <a:lnTo>
                    <a:pt x="371" y="906"/>
                  </a:lnTo>
                  <a:lnTo>
                    <a:pt x="365" y="907"/>
                  </a:lnTo>
                  <a:lnTo>
                    <a:pt x="358" y="907"/>
                  </a:lnTo>
                  <a:lnTo>
                    <a:pt x="352" y="907"/>
                  </a:lnTo>
                  <a:lnTo>
                    <a:pt x="344" y="904"/>
                  </a:lnTo>
                  <a:lnTo>
                    <a:pt x="338" y="900"/>
                  </a:lnTo>
                  <a:lnTo>
                    <a:pt x="331" y="894"/>
                  </a:lnTo>
                  <a:lnTo>
                    <a:pt x="325" y="886"/>
                  </a:lnTo>
                  <a:lnTo>
                    <a:pt x="319" y="877"/>
                  </a:lnTo>
                  <a:lnTo>
                    <a:pt x="313" y="867"/>
                  </a:lnTo>
                  <a:lnTo>
                    <a:pt x="313" y="867"/>
                  </a:lnTo>
                  <a:lnTo>
                    <a:pt x="305" y="855"/>
                  </a:lnTo>
                  <a:lnTo>
                    <a:pt x="296" y="842"/>
                  </a:lnTo>
                  <a:lnTo>
                    <a:pt x="283" y="827"/>
                  </a:lnTo>
                  <a:lnTo>
                    <a:pt x="274" y="819"/>
                  </a:lnTo>
                  <a:lnTo>
                    <a:pt x="265" y="812"/>
                  </a:lnTo>
                  <a:lnTo>
                    <a:pt x="254" y="806"/>
                  </a:lnTo>
                  <a:lnTo>
                    <a:pt x="242" y="800"/>
                  </a:lnTo>
                  <a:lnTo>
                    <a:pt x="229" y="794"/>
                  </a:lnTo>
                  <a:lnTo>
                    <a:pt x="216" y="791"/>
                  </a:lnTo>
                  <a:lnTo>
                    <a:pt x="201" y="788"/>
                  </a:lnTo>
                  <a:lnTo>
                    <a:pt x="184" y="786"/>
                  </a:lnTo>
                  <a:lnTo>
                    <a:pt x="184" y="786"/>
                  </a:lnTo>
                  <a:lnTo>
                    <a:pt x="165" y="788"/>
                  </a:lnTo>
                  <a:lnTo>
                    <a:pt x="147" y="791"/>
                  </a:lnTo>
                  <a:lnTo>
                    <a:pt x="129" y="797"/>
                  </a:lnTo>
                  <a:lnTo>
                    <a:pt x="112" y="804"/>
                  </a:lnTo>
                  <a:lnTo>
                    <a:pt x="96" y="815"/>
                  </a:lnTo>
                  <a:lnTo>
                    <a:pt x="81" y="825"/>
                  </a:lnTo>
                  <a:lnTo>
                    <a:pt x="66" y="839"/>
                  </a:lnTo>
                  <a:lnTo>
                    <a:pt x="54" y="854"/>
                  </a:lnTo>
                  <a:lnTo>
                    <a:pt x="42" y="870"/>
                  </a:lnTo>
                  <a:lnTo>
                    <a:pt x="32" y="888"/>
                  </a:lnTo>
                  <a:lnTo>
                    <a:pt x="21" y="907"/>
                  </a:lnTo>
                  <a:lnTo>
                    <a:pt x="14" y="927"/>
                  </a:lnTo>
                  <a:lnTo>
                    <a:pt x="8" y="948"/>
                  </a:lnTo>
                  <a:lnTo>
                    <a:pt x="3" y="970"/>
                  </a:lnTo>
                  <a:lnTo>
                    <a:pt x="0" y="993"/>
                  </a:lnTo>
                  <a:lnTo>
                    <a:pt x="0" y="1016"/>
                  </a:lnTo>
                  <a:lnTo>
                    <a:pt x="0" y="1016"/>
                  </a:lnTo>
                  <a:lnTo>
                    <a:pt x="0" y="1039"/>
                  </a:lnTo>
                  <a:lnTo>
                    <a:pt x="3" y="1063"/>
                  </a:lnTo>
                  <a:lnTo>
                    <a:pt x="8" y="1084"/>
                  </a:lnTo>
                  <a:lnTo>
                    <a:pt x="14" y="1105"/>
                  </a:lnTo>
                  <a:lnTo>
                    <a:pt x="21" y="1126"/>
                  </a:lnTo>
                  <a:lnTo>
                    <a:pt x="32" y="1145"/>
                  </a:lnTo>
                  <a:lnTo>
                    <a:pt x="42" y="1161"/>
                  </a:lnTo>
                  <a:lnTo>
                    <a:pt x="54" y="1178"/>
                  </a:lnTo>
                  <a:lnTo>
                    <a:pt x="66" y="1193"/>
                  </a:lnTo>
                  <a:lnTo>
                    <a:pt x="81" y="1206"/>
                  </a:lnTo>
                  <a:lnTo>
                    <a:pt x="96" y="1218"/>
                  </a:lnTo>
                  <a:lnTo>
                    <a:pt x="112" y="1227"/>
                  </a:lnTo>
                  <a:lnTo>
                    <a:pt x="129" y="1235"/>
                  </a:lnTo>
                  <a:lnTo>
                    <a:pt x="147" y="1241"/>
                  </a:lnTo>
                  <a:lnTo>
                    <a:pt x="165" y="1244"/>
                  </a:lnTo>
                  <a:lnTo>
                    <a:pt x="184" y="1245"/>
                  </a:lnTo>
                  <a:lnTo>
                    <a:pt x="184" y="1245"/>
                  </a:lnTo>
                  <a:lnTo>
                    <a:pt x="201" y="1245"/>
                  </a:lnTo>
                  <a:lnTo>
                    <a:pt x="216" y="1242"/>
                  </a:lnTo>
                  <a:lnTo>
                    <a:pt x="229" y="1238"/>
                  </a:lnTo>
                  <a:lnTo>
                    <a:pt x="242" y="1233"/>
                  </a:lnTo>
                  <a:lnTo>
                    <a:pt x="254" y="1227"/>
                  </a:lnTo>
                  <a:lnTo>
                    <a:pt x="265" y="1220"/>
                  </a:lnTo>
                  <a:lnTo>
                    <a:pt x="274" y="1212"/>
                  </a:lnTo>
                  <a:lnTo>
                    <a:pt x="283" y="1205"/>
                  </a:lnTo>
                  <a:lnTo>
                    <a:pt x="296" y="1190"/>
                  </a:lnTo>
                  <a:lnTo>
                    <a:pt x="305" y="1178"/>
                  </a:lnTo>
                  <a:lnTo>
                    <a:pt x="313" y="1164"/>
                  </a:lnTo>
                  <a:lnTo>
                    <a:pt x="313" y="1164"/>
                  </a:lnTo>
                  <a:lnTo>
                    <a:pt x="319" y="1155"/>
                  </a:lnTo>
                  <a:lnTo>
                    <a:pt x="325" y="1147"/>
                  </a:lnTo>
                  <a:lnTo>
                    <a:pt x="331" y="1139"/>
                  </a:lnTo>
                  <a:lnTo>
                    <a:pt x="338" y="1133"/>
                  </a:lnTo>
                  <a:lnTo>
                    <a:pt x="344" y="1129"/>
                  </a:lnTo>
                  <a:lnTo>
                    <a:pt x="352" y="1126"/>
                  </a:lnTo>
                  <a:lnTo>
                    <a:pt x="358" y="1124"/>
                  </a:lnTo>
                  <a:lnTo>
                    <a:pt x="365" y="1124"/>
                  </a:lnTo>
                  <a:lnTo>
                    <a:pt x="371" y="1126"/>
                  </a:lnTo>
                  <a:lnTo>
                    <a:pt x="377" y="1129"/>
                  </a:lnTo>
                  <a:lnTo>
                    <a:pt x="382" y="1133"/>
                  </a:lnTo>
                  <a:lnTo>
                    <a:pt x="386" y="1139"/>
                  </a:lnTo>
                  <a:lnTo>
                    <a:pt x="389" y="1147"/>
                  </a:lnTo>
                  <a:lnTo>
                    <a:pt x="392" y="1155"/>
                  </a:lnTo>
                  <a:lnTo>
                    <a:pt x="393" y="1166"/>
                  </a:lnTo>
                  <a:lnTo>
                    <a:pt x="395" y="1176"/>
                  </a:lnTo>
                  <a:lnTo>
                    <a:pt x="395" y="1979"/>
                  </a:lnTo>
                  <a:lnTo>
                    <a:pt x="1256" y="1976"/>
                  </a:lnTo>
                  <a:lnTo>
                    <a:pt x="1256" y="1976"/>
                  </a:lnTo>
                  <a:lnTo>
                    <a:pt x="1266" y="1978"/>
                  </a:lnTo>
                  <a:lnTo>
                    <a:pt x="1277" y="1979"/>
                  </a:lnTo>
                  <a:lnTo>
                    <a:pt x="1286" y="1982"/>
                  </a:lnTo>
                  <a:lnTo>
                    <a:pt x="1292" y="1985"/>
                  </a:lnTo>
                  <a:lnTo>
                    <a:pt x="1298" y="1990"/>
                  </a:lnTo>
                  <a:lnTo>
                    <a:pt x="1302" y="1996"/>
                  </a:lnTo>
                  <a:lnTo>
                    <a:pt x="1305" y="2000"/>
                  </a:lnTo>
                  <a:lnTo>
                    <a:pt x="1307" y="2006"/>
                  </a:lnTo>
                  <a:lnTo>
                    <a:pt x="1307" y="2014"/>
                  </a:lnTo>
                  <a:lnTo>
                    <a:pt x="1305" y="2020"/>
                  </a:lnTo>
                  <a:lnTo>
                    <a:pt x="1302" y="2027"/>
                  </a:lnTo>
                  <a:lnTo>
                    <a:pt x="1298" y="2033"/>
                  </a:lnTo>
                  <a:lnTo>
                    <a:pt x="1292" y="2040"/>
                  </a:lnTo>
                  <a:lnTo>
                    <a:pt x="1284" y="2046"/>
                  </a:lnTo>
                  <a:lnTo>
                    <a:pt x="1275" y="2052"/>
                  </a:lnTo>
                  <a:lnTo>
                    <a:pt x="1265" y="2057"/>
                  </a:lnTo>
                  <a:lnTo>
                    <a:pt x="1265" y="2057"/>
                  </a:lnTo>
                  <a:lnTo>
                    <a:pt x="1253" y="2064"/>
                  </a:lnTo>
                  <a:lnTo>
                    <a:pt x="1239" y="2075"/>
                  </a:lnTo>
                  <a:lnTo>
                    <a:pt x="1225" y="2088"/>
                  </a:lnTo>
                  <a:lnTo>
                    <a:pt x="1217" y="2097"/>
                  </a:lnTo>
                  <a:lnTo>
                    <a:pt x="1211" y="2106"/>
                  </a:lnTo>
                  <a:lnTo>
                    <a:pt x="1204" y="2117"/>
                  </a:lnTo>
                  <a:lnTo>
                    <a:pt x="1198" y="2129"/>
                  </a:lnTo>
                  <a:lnTo>
                    <a:pt x="1193" y="2141"/>
                  </a:lnTo>
                  <a:lnTo>
                    <a:pt x="1189" y="2156"/>
                  </a:lnTo>
                  <a:lnTo>
                    <a:pt x="1186" y="2171"/>
                  </a:lnTo>
                  <a:lnTo>
                    <a:pt x="1186" y="2187"/>
                  </a:lnTo>
                  <a:lnTo>
                    <a:pt x="1186" y="2187"/>
                  </a:lnTo>
                  <a:lnTo>
                    <a:pt x="1186" y="2206"/>
                  </a:lnTo>
                  <a:lnTo>
                    <a:pt x="1190" y="2224"/>
                  </a:lnTo>
                  <a:lnTo>
                    <a:pt x="1196" y="2242"/>
                  </a:lnTo>
                  <a:lnTo>
                    <a:pt x="1204" y="2259"/>
                  </a:lnTo>
                  <a:lnTo>
                    <a:pt x="1213" y="2275"/>
                  </a:lnTo>
                  <a:lnTo>
                    <a:pt x="1225" y="2290"/>
                  </a:lnTo>
                  <a:lnTo>
                    <a:pt x="1238" y="2304"/>
                  </a:lnTo>
                  <a:lnTo>
                    <a:pt x="1253" y="2317"/>
                  </a:lnTo>
                  <a:lnTo>
                    <a:pt x="1268" y="2329"/>
                  </a:lnTo>
                  <a:lnTo>
                    <a:pt x="1286" y="2339"/>
                  </a:lnTo>
                  <a:lnTo>
                    <a:pt x="1305" y="2348"/>
                  </a:lnTo>
                  <a:lnTo>
                    <a:pt x="1325" y="2357"/>
                  </a:lnTo>
                  <a:lnTo>
                    <a:pt x="1346" y="2363"/>
                  </a:lnTo>
                  <a:lnTo>
                    <a:pt x="1368" y="2368"/>
                  </a:lnTo>
                  <a:lnTo>
                    <a:pt x="1390" y="2371"/>
                  </a:lnTo>
                  <a:lnTo>
                    <a:pt x="1414" y="2371"/>
                  </a:lnTo>
                  <a:lnTo>
                    <a:pt x="1414" y="2371"/>
                  </a:lnTo>
                  <a:lnTo>
                    <a:pt x="1438" y="2371"/>
                  </a:lnTo>
                  <a:lnTo>
                    <a:pt x="1461" y="2368"/>
                  </a:lnTo>
                  <a:lnTo>
                    <a:pt x="1483" y="2363"/>
                  </a:lnTo>
                  <a:lnTo>
                    <a:pt x="1504" y="2357"/>
                  </a:lnTo>
                  <a:lnTo>
                    <a:pt x="1523" y="2348"/>
                  </a:lnTo>
                  <a:lnTo>
                    <a:pt x="1543" y="2339"/>
                  </a:lnTo>
                  <a:lnTo>
                    <a:pt x="1561" y="2329"/>
                  </a:lnTo>
                  <a:lnTo>
                    <a:pt x="1577" y="2317"/>
                  </a:lnTo>
                  <a:lnTo>
                    <a:pt x="1591" y="2304"/>
                  </a:lnTo>
                  <a:lnTo>
                    <a:pt x="1604" y="2290"/>
                  </a:lnTo>
                  <a:lnTo>
                    <a:pt x="1616" y="2275"/>
                  </a:lnTo>
                  <a:lnTo>
                    <a:pt x="1625" y="2259"/>
                  </a:lnTo>
                  <a:lnTo>
                    <a:pt x="1634" y="2242"/>
                  </a:lnTo>
                  <a:lnTo>
                    <a:pt x="1639" y="2224"/>
                  </a:lnTo>
                  <a:lnTo>
                    <a:pt x="1643" y="2206"/>
                  </a:lnTo>
                  <a:lnTo>
                    <a:pt x="1645" y="2187"/>
                  </a:lnTo>
                  <a:lnTo>
                    <a:pt x="1645" y="2187"/>
                  </a:lnTo>
                  <a:lnTo>
                    <a:pt x="1643" y="2171"/>
                  </a:lnTo>
                  <a:lnTo>
                    <a:pt x="1640" y="2156"/>
                  </a:lnTo>
                  <a:lnTo>
                    <a:pt x="1637" y="2141"/>
                  </a:lnTo>
                  <a:lnTo>
                    <a:pt x="1631" y="2129"/>
                  </a:lnTo>
                  <a:lnTo>
                    <a:pt x="1625" y="2117"/>
                  </a:lnTo>
                  <a:lnTo>
                    <a:pt x="1619" y="2106"/>
                  </a:lnTo>
                  <a:lnTo>
                    <a:pt x="1612" y="2097"/>
                  </a:lnTo>
                  <a:lnTo>
                    <a:pt x="1604" y="2088"/>
                  </a:lnTo>
                  <a:lnTo>
                    <a:pt x="1589" y="2075"/>
                  </a:lnTo>
                  <a:lnTo>
                    <a:pt x="1576" y="2064"/>
                  </a:lnTo>
                  <a:lnTo>
                    <a:pt x="1564" y="2057"/>
                  </a:lnTo>
                  <a:lnTo>
                    <a:pt x="1564" y="2057"/>
                  </a:lnTo>
                  <a:lnTo>
                    <a:pt x="1553" y="2052"/>
                  </a:lnTo>
                  <a:lnTo>
                    <a:pt x="1544" y="2046"/>
                  </a:lnTo>
                  <a:lnTo>
                    <a:pt x="1537" y="2039"/>
                  </a:lnTo>
                  <a:lnTo>
                    <a:pt x="1531" y="2033"/>
                  </a:lnTo>
                  <a:lnTo>
                    <a:pt x="1526" y="2026"/>
                  </a:lnTo>
                  <a:lnTo>
                    <a:pt x="1523" y="2020"/>
                  </a:lnTo>
                  <a:lnTo>
                    <a:pt x="1522" y="2012"/>
                  </a:lnTo>
                  <a:lnTo>
                    <a:pt x="1522" y="2006"/>
                  </a:lnTo>
                  <a:lnTo>
                    <a:pt x="1523" y="2000"/>
                  </a:lnTo>
                  <a:lnTo>
                    <a:pt x="1526" y="1994"/>
                  </a:lnTo>
                  <a:lnTo>
                    <a:pt x="1531" y="1990"/>
                  </a:lnTo>
                  <a:lnTo>
                    <a:pt x="1537" y="1985"/>
                  </a:lnTo>
                  <a:lnTo>
                    <a:pt x="1544" y="1981"/>
                  </a:lnTo>
                  <a:lnTo>
                    <a:pt x="1553" y="1978"/>
                  </a:lnTo>
                  <a:lnTo>
                    <a:pt x="1564" y="1976"/>
                  </a:lnTo>
                  <a:lnTo>
                    <a:pt x="1576" y="1976"/>
                  </a:lnTo>
                  <a:lnTo>
                    <a:pt x="2377" y="1976"/>
                  </a:lnTo>
                  <a:lnTo>
                    <a:pt x="2377" y="1138"/>
                  </a:lnTo>
                  <a:lnTo>
                    <a:pt x="2377" y="1138"/>
                  </a:lnTo>
                  <a:lnTo>
                    <a:pt x="2370" y="1130"/>
                  </a:lnTo>
                  <a:lnTo>
                    <a:pt x="2362" y="1126"/>
                  </a:lnTo>
                  <a:lnTo>
                    <a:pt x="2353" y="1124"/>
                  </a:lnTo>
                  <a:lnTo>
                    <a:pt x="2343" y="1127"/>
                  </a:lnTo>
                  <a:lnTo>
                    <a:pt x="2334" y="1132"/>
                  </a:lnTo>
                  <a:lnTo>
                    <a:pt x="2323" y="1139"/>
                  </a:lnTo>
                  <a:lnTo>
                    <a:pt x="2314" y="1151"/>
                  </a:lnTo>
                  <a:lnTo>
                    <a:pt x="2305" y="1166"/>
                  </a:lnTo>
                  <a:lnTo>
                    <a:pt x="2305" y="1166"/>
                  </a:lnTo>
                  <a:lnTo>
                    <a:pt x="2298" y="1178"/>
                  </a:lnTo>
                  <a:lnTo>
                    <a:pt x="2289" y="1191"/>
                  </a:lnTo>
                  <a:lnTo>
                    <a:pt x="2275" y="1206"/>
                  </a:lnTo>
                  <a:lnTo>
                    <a:pt x="2266" y="1214"/>
                  </a:lnTo>
                  <a:lnTo>
                    <a:pt x="2257" y="1220"/>
                  </a:lnTo>
                  <a:lnTo>
                    <a:pt x="2247" y="1227"/>
                  </a:lnTo>
                  <a:lnTo>
                    <a:pt x="2235" y="1233"/>
                  </a:lnTo>
                  <a:lnTo>
                    <a:pt x="2222" y="1239"/>
                  </a:lnTo>
                  <a:lnTo>
                    <a:pt x="2208" y="1242"/>
                  </a:lnTo>
                  <a:lnTo>
                    <a:pt x="2193" y="1245"/>
                  </a:lnTo>
                  <a:lnTo>
                    <a:pt x="2177" y="1245"/>
                  </a:lnTo>
                  <a:lnTo>
                    <a:pt x="2177" y="1245"/>
                  </a:lnTo>
                  <a:lnTo>
                    <a:pt x="2157" y="1245"/>
                  </a:lnTo>
                  <a:lnTo>
                    <a:pt x="2139" y="1241"/>
                  </a:lnTo>
                  <a:lnTo>
                    <a:pt x="2121" y="1236"/>
                  </a:lnTo>
                  <a:lnTo>
                    <a:pt x="2105" y="1227"/>
                  </a:lnTo>
                  <a:lnTo>
                    <a:pt x="2089" y="1218"/>
                  </a:lnTo>
                  <a:lnTo>
                    <a:pt x="2074" y="1206"/>
                  </a:lnTo>
                  <a:lnTo>
                    <a:pt x="2060" y="1193"/>
                  </a:lnTo>
                  <a:lnTo>
                    <a:pt x="2047" y="1179"/>
                  </a:lnTo>
                  <a:lnTo>
                    <a:pt x="2035" y="1163"/>
                  </a:lnTo>
                  <a:lnTo>
                    <a:pt x="2024" y="1145"/>
                  </a:lnTo>
                  <a:lnTo>
                    <a:pt x="2015" y="1126"/>
                  </a:lnTo>
                  <a:lnTo>
                    <a:pt x="2006" y="1106"/>
                  </a:lnTo>
                  <a:lnTo>
                    <a:pt x="2000" y="1085"/>
                  </a:lnTo>
                  <a:lnTo>
                    <a:pt x="1996" y="1063"/>
                  </a:lnTo>
                  <a:lnTo>
                    <a:pt x="1993" y="1040"/>
                  </a:lnTo>
                  <a:lnTo>
                    <a:pt x="1993" y="1016"/>
                  </a:lnTo>
                  <a:lnTo>
                    <a:pt x="1993" y="1016"/>
                  </a:lnTo>
                  <a:lnTo>
                    <a:pt x="1993" y="993"/>
                  </a:lnTo>
                  <a:lnTo>
                    <a:pt x="1996" y="970"/>
                  </a:lnTo>
                  <a:lnTo>
                    <a:pt x="2000" y="948"/>
                  </a:lnTo>
                  <a:lnTo>
                    <a:pt x="2006" y="927"/>
                  </a:lnTo>
                  <a:lnTo>
                    <a:pt x="2015" y="907"/>
                  </a:lnTo>
                  <a:lnTo>
                    <a:pt x="2024" y="888"/>
                  </a:lnTo>
                  <a:lnTo>
                    <a:pt x="2035" y="870"/>
                  </a:lnTo>
                  <a:lnTo>
                    <a:pt x="2047" y="855"/>
                  </a:lnTo>
                  <a:lnTo>
                    <a:pt x="2060" y="840"/>
                  </a:lnTo>
                  <a:lnTo>
                    <a:pt x="2074" y="827"/>
                  </a:lnTo>
                  <a:lnTo>
                    <a:pt x="2089" y="815"/>
                  </a:lnTo>
                  <a:lnTo>
                    <a:pt x="2105" y="806"/>
                  </a:lnTo>
                  <a:lnTo>
                    <a:pt x="2121" y="797"/>
                  </a:lnTo>
                  <a:lnTo>
                    <a:pt x="2139" y="792"/>
                  </a:lnTo>
                  <a:lnTo>
                    <a:pt x="2157" y="788"/>
                  </a:lnTo>
                  <a:lnTo>
                    <a:pt x="2177" y="788"/>
                  </a:lnTo>
                  <a:lnTo>
                    <a:pt x="2177" y="788"/>
                  </a:lnTo>
                  <a:close/>
                </a:path>
              </a:pathLst>
            </a:custGeom>
            <a:grpFill/>
            <a:ln w="28575">
              <a:solidFill>
                <a:schemeClr val="bg1">
                  <a:lumMod val="50000"/>
                </a:schemeClr>
              </a:solidFill>
              <a:prstDash val="solid"/>
              <a:round/>
              <a:headEnd/>
              <a:tailEnd/>
            </a:ln>
          </p:spPr>
          <p:txBody>
            <a:bodyPr lIns="72000" rIns="0" bIns="360000" anchor="t" anchorCtr="0"/>
            <a:lstStyle/>
            <a:p>
              <a:pPr algn="ctr" eaLnBrk="1" hangingPunct="1"/>
              <a:r>
                <a:rPr lang="en-GB" dirty="0">
                  <a:solidFill>
                    <a:schemeClr val="bg1"/>
                  </a:solidFill>
                  <a:cs typeface="Arial" charset="0"/>
                </a:rPr>
                <a:t>  Digital</a:t>
              </a:r>
            </a:p>
            <a:p>
              <a:pPr algn="ctr" eaLnBrk="1" hangingPunct="1"/>
              <a:r>
                <a:rPr lang="en-GB" dirty="0">
                  <a:solidFill>
                    <a:schemeClr val="bg1"/>
                  </a:solidFill>
                  <a:cs typeface="Arial" charset="0"/>
                </a:rPr>
                <a:t>Leadership</a:t>
              </a:r>
            </a:p>
          </p:txBody>
        </p:sp>
        <p:pic>
          <p:nvPicPr>
            <p:cNvPr id="21" name="Picture 20">
              <a:extLst>
                <a:ext uri="{FF2B5EF4-FFF2-40B4-BE49-F238E27FC236}">
                  <a16:creationId xmlns:a16="http://schemas.microsoft.com/office/drawing/2014/main" id="{05A0C2ED-A2B0-014B-A0E8-12737078A750}"/>
                </a:ext>
              </a:extLst>
            </p:cNvPr>
            <p:cNvPicPr>
              <a:picLocks noChangeAspect="1"/>
            </p:cNvPicPr>
            <p:nvPr/>
          </p:nvPicPr>
          <p:blipFill>
            <a:blip r:embed="rId3"/>
            <a:stretch>
              <a:fillRect/>
            </a:stretch>
          </p:blipFill>
          <p:spPr>
            <a:xfrm rot="5400000">
              <a:off x="4408451" y="2396623"/>
              <a:ext cx="662300" cy="375773"/>
            </a:xfrm>
            <a:prstGeom prst="rect">
              <a:avLst/>
            </a:prstGeom>
            <a:noFill/>
            <a:ln>
              <a:noFill/>
              <a:prstDash val="solid"/>
            </a:ln>
          </p:spPr>
        </p:pic>
      </p:grpSp>
      <p:grpSp>
        <p:nvGrpSpPr>
          <p:cNvPr id="24" name="Group 23">
            <a:extLst>
              <a:ext uri="{FF2B5EF4-FFF2-40B4-BE49-F238E27FC236}">
                <a16:creationId xmlns:a16="http://schemas.microsoft.com/office/drawing/2014/main" id="{1168370F-63C1-A24E-8E59-930C643E8365}"/>
              </a:ext>
            </a:extLst>
          </p:cNvPr>
          <p:cNvGrpSpPr/>
          <p:nvPr/>
        </p:nvGrpSpPr>
        <p:grpSpPr>
          <a:xfrm rot="21181627">
            <a:off x="4538958" y="783730"/>
            <a:ext cx="1521138" cy="1771991"/>
            <a:chOff x="5413707" y="368660"/>
            <a:chExt cx="1521138" cy="1677728"/>
          </a:xfrm>
        </p:grpSpPr>
        <p:sp>
          <p:nvSpPr>
            <p:cNvPr id="7" name="Freeform 8">
              <a:extLst>
                <a:ext uri="{FF2B5EF4-FFF2-40B4-BE49-F238E27FC236}">
                  <a16:creationId xmlns:a16="http://schemas.microsoft.com/office/drawing/2014/main" id="{BC8A270F-C23C-C043-A76E-40145E96DF06}"/>
                </a:ext>
              </a:extLst>
            </p:cNvPr>
            <p:cNvSpPr>
              <a:spLocks/>
            </p:cNvSpPr>
            <p:nvPr/>
          </p:nvSpPr>
          <p:spPr bwMode="auto">
            <a:xfrm>
              <a:off x="5413707" y="368660"/>
              <a:ext cx="1521138" cy="1518577"/>
            </a:xfrm>
            <a:custGeom>
              <a:avLst/>
              <a:gdLst>
                <a:gd name="T0" fmla="*/ 2222 w 2377"/>
                <a:gd name="T1" fmla="*/ 795 h 2371"/>
                <a:gd name="T2" fmla="*/ 2275 w 2377"/>
                <a:gd name="T3" fmla="*/ 827 h 2371"/>
                <a:gd name="T4" fmla="*/ 2314 w 2377"/>
                <a:gd name="T5" fmla="*/ 882 h 2371"/>
                <a:gd name="T6" fmla="*/ 2362 w 2377"/>
                <a:gd name="T7" fmla="*/ 907 h 2371"/>
                <a:gd name="T8" fmla="*/ 395 w 2377"/>
                <a:gd name="T9" fmla="*/ 855 h 2371"/>
                <a:gd name="T10" fmla="*/ 386 w 2377"/>
                <a:gd name="T11" fmla="*/ 892 h 2371"/>
                <a:gd name="T12" fmla="*/ 358 w 2377"/>
                <a:gd name="T13" fmla="*/ 907 h 2371"/>
                <a:gd name="T14" fmla="*/ 325 w 2377"/>
                <a:gd name="T15" fmla="*/ 886 h 2371"/>
                <a:gd name="T16" fmla="*/ 296 w 2377"/>
                <a:gd name="T17" fmla="*/ 842 h 2371"/>
                <a:gd name="T18" fmla="*/ 242 w 2377"/>
                <a:gd name="T19" fmla="*/ 800 h 2371"/>
                <a:gd name="T20" fmla="*/ 184 w 2377"/>
                <a:gd name="T21" fmla="*/ 786 h 2371"/>
                <a:gd name="T22" fmla="*/ 96 w 2377"/>
                <a:gd name="T23" fmla="*/ 815 h 2371"/>
                <a:gd name="T24" fmla="*/ 32 w 2377"/>
                <a:gd name="T25" fmla="*/ 888 h 2371"/>
                <a:gd name="T26" fmla="*/ 0 w 2377"/>
                <a:gd name="T27" fmla="*/ 993 h 2371"/>
                <a:gd name="T28" fmla="*/ 8 w 2377"/>
                <a:gd name="T29" fmla="*/ 1084 h 2371"/>
                <a:gd name="T30" fmla="*/ 54 w 2377"/>
                <a:gd name="T31" fmla="*/ 1178 h 2371"/>
                <a:gd name="T32" fmla="*/ 129 w 2377"/>
                <a:gd name="T33" fmla="*/ 1235 h 2371"/>
                <a:gd name="T34" fmla="*/ 201 w 2377"/>
                <a:gd name="T35" fmla="*/ 1245 h 2371"/>
                <a:gd name="T36" fmla="*/ 265 w 2377"/>
                <a:gd name="T37" fmla="*/ 1220 h 2371"/>
                <a:gd name="T38" fmla="*/ 313 w 2377"/>
                <a:gd name="T39" fmla="*/ 1164 h 2371"/>
                <a:gd name="T40" fmla="*/ 338 w 2377"/>
                <a:gd name="T41" fmla="*/ 1133 h 2371"/>
                <a:gd name="T42" fmla="*/ 371 w 2377"/>
                <a:gd name="T43" fmla="*/ 1126 h 2371"/>
                <a:gd name="T44" fmla="*/ 392 w 2377"/>
                <a:gd name="T45" fmla="*/ 1155 h 2371"/>
                <a:gd name="T46" fmla="*/ 1256 w 2377"/>
                <a:gd name="T47" fmla="*/ 1976 h 2371"/>
                <a:gd name="T48" fmla="*/ 1298 w 2377"/>
                <a:gd name="T49" fmla="*/ 1990 h 2371"/>
                <a:gd name="T50" fmla="*/ 1305 w 2377"/>
                <a:gd name="T51" fmla="*/ 2020 h 2371"/>
                <a:gd name="T52" fmla="*/ 1275 w 2377"/>
                <a:gd name="T53" fmla="*/ 2052 h 2371"/>
                <a:gd name="T54" fmla="*/ 1225 w 2377"/>
                <a:gd name="T55" fmla="*/ 2088 h 2371"/>
                <a:gd name="T56" fmla="*/ 1193 w 2377"/>
                <a:gd name="T57" fmla="*/ 2141 h 2371"/>
                <a:gd name="T58" fmla="*/ 1186 w 2377"/>
                <a:gd name="T59" fmla="*/ 2206 h 2371"/>
                <a:gd name="T60" fmla="*/ 1225 w 2377"/>
                <a:gd name="T61" fmla="*/ 2290 h 2371"/>
                <a:gd name="T62" fmla="*/ 1305 w 2377"/>
                <a:gd name="T63" fmla="*/ 2348 h 2371"/>
                <a:gd name="T64" fmla="*/ 1414 w 2377"/>
                <a:gd name="T65" fmla="*/ 2371 h 2371"/>
                <a:gd name="T66" fmla="*/ 1504 w 2377"/>
                <a:gd name="T67" fmla="*/ 2357 h 2371"/>
                <a:gd name="T68" fmla="*/ 1591 w 2377"/>
                <a:gd name="T69" fmla="*/ 2304 h 2371"/>
                <a:gd name="T70" fmla="*/ 1639 w 2377"/>
                <a:gd name="T71" fmla="*/ 2224 h 2371"/>
                <a:gd name="T72" fmla="*/ 1640 w 2377"/>
                <a:gd name="T73" fmla="*/ 2156 h 2371"/>
                <a:gd name="T74" fmla="*/ 1612 w 2377"/>
                <a:gd name="T75" fmla="*/ 2097 h 2371"/>
                <a:gd name="T76" fmla="*/ 1564 w 2377"/>
                <a:gd name="T77" fmla="*/ 2057 h 2371"/>
                <a:gd name="T78" fmla="*/ 1526 w 2377"/>
                <a:gd name="T79" fmla="*/ 2026 h 2371"/>
                <a:gd name="T80" fmla="*/ 1526 w 2377"/>
                <a:gd name="T81" fmla="*/ 1994 h 2371"/>
                <a:gd name="T82" fmla="*/ 1564 w 2377"/>
                <a:gd name="T83" fmla="*/ 1976 h 2371"/>
                <a:gd name="T84" fmla="*/ 2370 w 2377"/>
                <a:gd name="T85" fmla="*/ 1130 h 2371"/>
                <a:gd name="T86" fmla="*/ 2323 w 2377"/>
                <a:gd name="T87" fmla="*/ 1139 h 2371"/>
                <a:gd name="T88" fmla="*/ 2289 w 2377"/>
                <a:gd name="T89" fmla="*/ 1191 h 2371"/>
                <a:gd name="T90" fmla="*/ 2235 w 2377"/>
                <a:gd name="T91" fmla="*/ 1233 h 2371"/>
                <a:gd name="T92" fmla="*/ 2177 w 2377"/>
                <a:gd name="T93" fmla="*/ 1245 h 2371"/>
                <a:gd name="T94" fmla="*/ 2089 w 2377"/>
                <a:gd name="T95" fmla="*/ 1218 h 2371"/>
                <a:gd name="T96" fmla="*/ 2024 w 2377"/>
                <a:gd name="T97" fmla="*/ 1145 h 2371"/>
                <a:gd name="T98" fmla="*/ 1993 w 2377"/>
                <a:gd name="T99" fmla="*/ 1040 h 2371"/>
                <a:gd name="T100" fmla="*/ 2000 w 2377"/>
                <a:gd name="T101" fmla="*/ 948 h 2371"/>
                <a:gd name="T102" fmla="*/ 2047 w 2377"/>
                <a:gd name="T103" fmla="*/ 855 h 2371"/>
                <a:gd name="T104" fmla="*/ 2121 w 2377"/>
                <a:gd name="T105" fmla="*/ 797 h 2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377" h="2371">
                  <a:moveTo>
                    <a:pt x="2177" y="788"/>
                  </a:moveTo>
                  <a:lnTo>
                    <a:pt x="2177" y="788"/>
                  </a:lnTo>
                  <a:lnTo>
                    <a:pt x="2193" y="788"/>
                  </a:lnTo>
                  <a:lnTo>
                    <a:pt x="2208" y="791"/>
                  </a:lnTo>
                  <a:lnTo>
                    <a:pt x="2222" y="795"/>
                  </a:lnTo>
                  <a:lnTo>
                    <a:pt x="2235" y="800"/>
                  </a:lnTo>
                  <a:lnTo>
                    <a:pt x="2247" y="806"/>
                  </a:lnTo>
                  <a:lnTo>
                    <a:pt x="2257" y="813"/>
                  </a:lnTo>
                  <a:lnTo>
                    <a:pt x="2266" y="819"/>
                  </a:lnTo>
                  <a:lnTo>
                    <a:pt x="2275" y="827"/>
                  </a:lnTo>
                  <a:lnTo>
                    <a:pt x="2289" y="842"/>
                  </a:lnTo>
                  <a:lnTo>
                    <a:pt x="2298" y="855"/>
                  </a:lnTo>
                  <a:lnTo>
                    <a:pt x="2305" y="867"/>
                  </a:lnTo>
                  <a:lnTo>
                    <a:pt x="2305" y="867"/>
                  </a:lnTo>
                  <a:lnTo>
                    <a:pt x="2314" y="882"/>
                  </a:lnTo>
                  <a:lnTo>
                    <a:pt x="2323" y="894"/>
                  </a:lnTo>
                  <a:lnTo>
                    <a:pt x="2334" y="901"/>
                  </a:lnTo>
                  <a:lnTo>
                    <a:pt x="2343" y="907"/>
                  </a:lnTo>
                  <a:lnTo>
                    <a:pt x="2353" y="909"/>
                  </a:lnTo>
                  <a:lnTo>
                    <a:pt x="2362" y="907"/>
                  </a:lnTo>
                  <a:lnTo>
                    <a:pt x="2370" y="903"/>
                  </a:lnTo>
                  <a:lnTo>
                    <a:pt x="2377" y="895"/>
                  </a:lnTo>
                  <a:lnTo>
                    <a:pt x="2377" y="0"/>
                  </a:lnTo>
                  <a:lnTo>
                    <a:pt x="395" y="0"/>
                  </a:lnTo>
                  <a:lnTo>
                    <a:pt x="395" y="855"/>
                  </a:lnTo>
                  <a:lnTo>
                    <a:pt x="395" y="855"/>
                  </a:lnTo>
                  <a:lnTo>
                    <a:pt x="393" y="867"/>
                  </a:lnTo>
                  <a:lnTo>
                    <a:pt x="392" y="877"/>
                  </a:lnTo>
                  <a:lnTo>
                    <a:pt x="389" y="886"/>
                  </a:lnTo>
                  <a:lnTo>
                    <a:pt x="386" y="892"/>
                  </a:lnTo>
                  <a:lnTo>
                    <a:pt x="382" y="898"/>
                  </a:lnTo>
                  <a:lnTo>
                    <a:pt x="377" y="903"/>
                  </a:lnTo>
                  <a:lnTo>
                    <a:pt x="371" y="906"/>
                  </a:lnTo>
                  <a:lnTo>
                    <a:pt x="365" y="907"/>
                  </a:lnTo>
                  <a:lnTo>
                    <a:pt x="358" y="907"/>
                  </a:lnTo>
                  <a:lnTo>
                    <a:pt x="352" y="907"/>
                  </a:lnTo>
                  <a:lnTo>
                    <a:pt x="344" y="904"/>
                  </a:lnTo>
                  <a:lnTo>
                    <a:pt x="338" y="900"/>
                  </a:lnTo>
                  <a:lnTo>
                    <a:pt x="331" y="894"/>
                  </a:lnTo>
                  <a:lnTo>
                    <a:pt x="325" y="886"/>
                  </a:lnTo>
                  <a:lnTo>
                    <a:pt x="319" y="877"/>
                  </a:lnTo>
                  <a:lnTo>
                    <a:pt x="313" y="867"/>
                  </a:lnTo>
                  <a:lnTo>
                    <a:pt x="313" y="867"/>
                  </a:lnTo>
                  <a:lnTo>
                    <a:pt x="305" y="855"/>
                  </a:lnTo>
                  <a:lnTo>
                    <a:pt x="296" y="842"/>
                  </a:lnTo>
                  <a:lnTo>
                    <a:pt x="283" y="827"/>
                  </a:lnTo>
                  <a:lnTo>
                    <a:pt x="274" y="819"/>
                  </a:lnTo>
                  <a:lnTo>
                    <a:pt x="265" y="812"/>
                  </a:lnTo>
                  <a:lnTo>
                    <a:pt x="254" y="806"/>
                  </a:lnTo>
                  <a:lnTo>
                    <a:pt x="242" y="800"/>
                  </a:lnTo>
                  <a:lnTo>
                    <a:pt x="229" y="794"/>
                  </a:lnTo>
                  <a:lnTo>
                    <a:pt x="216" y="791"/>
                  </a:lnTo>
                  <a:lnTo>
                    <a:pt x="201" y="788"/>
                  </a:lnTo>
                  <a:lnTo>
                    <a:pt x="184" y="786"/>
                  </a:lnTo>
                  <a:lnTo>
                    <a:pt x="184" y="786"/>
                  </a:lnTo>
                  <a:lnTo>
                    <a:pt x="165" y="788"/>
                  </a:lnTo>
                  <a:lnTo>
                    <a:pt x="147" y="791"/>
                  </a:lnTo>
                  <a:lnTo>
                    <a:pt x="129" y="797"/>
                  </a:lnTo>
                  <a:lnTo>
                    <a:pt x="112" y="804"/>
                  </a:lnTo>
                  <a:lnTo>
                    <a:pt x="96" y="815"/>
                  </a:lnTo>
                  <a:lnTo>
                    <a:pt x="81" y="825"/>
                  </a:lnTo>
                  <a:lnTo>
                    <a:pt x="66" y="839"/>
                  </a:lnTo>
                  <a:lnTo>
                    <a:pt x="54" y="854"/>
                  </a:lnTo>
                  <a:lnTo>
                    <a:pt x="42" y="870"/>
                  </a:lnTo>
                  <a:lnTo>
                    <a:pt x="32" y="888"/>
                  </a:lnTo>
                  <a:lnTo>
                    <a:pt x="21" y="907"/>
                  </a:lnTo>
                  <a:lnTo>
                    <a:pt x="14" y="927"/>
                  </a:lnTo>
                  <a:lnTo>
                    <a:pt x="8" y="948"/>
                  </a:lnTo>
                  <a:lnTo>
                    <a:pt x="3" y="970"/>
                  </a:lnTo>
                  <a:lnTo>
                    <a:pt x="0" y="993"/>
                  </a:lnTo>
                  <a:lnTo>
                    <a:pt x="0" y="1016"/>
                  </a:lnTo>
                  <a:lnTo>
                    <a:pt x="0" y="1016"/>
                  </a:lnTo>
                  <a:lnTo>
                    <a:pt x="0" y="1039"/>
                  </a:lnTo>
                  <a:lnTo>
                    <a:pt x="3" y="1063"/>
                  </a:lnTo>
                  <a:lnTo>
                    <a:pt x="8" y="1084"/>
                  </a:lnTo>
                  <a:lnTo>
                    <a:pt x="14" y="1105"/>
                  </a:lnTo>
                  <a:lnTo>
                    <a:pt x="21" y="1126"/>
                  </a:lnTo>
                  <a:lnTo>
                    <a:pt x="32" y="1145"/>
                  </a:lnTo>
                  <a:lnTo>
                    <a:pt x="42" y="1161"/>
                  </a:lnTo>
                  <a:lnTo>
                    <a:pt x="54" y="1178"/>
                  </a:lnTo>
                  <a:lnTo>
                    <a:pt x="66" y="1193"/>
                  </a:lnTo>
                  <a:lnTo>
                    <a:pt x="81" y="1206"/>
                  </a:lnTo>
                  <a:lnTo>
                    <a:pt x="96" y="1218"/>
                  </a:lnTo>
                  <a:lnTo>
                    <a:pt x="112" y="1227"/>
                  </a:lnTo>
                  <a:lnTo>
                    <a:pt x="129" y="1235"/>
                  </a:lnTo>
                  <a:lnTo>
                    <a:pt x="147" y="1241"/>
                  </a:lnTo>
                  <a:lnTo>
                    <a:pt x="165" y="1244"/>
                  </a:lnTo>
                  <a:lnTo>
                    <a:pt x="184" y="1245"/>
                  </a:lnTo>
                  <a:lnTo>
                    <a:pt x="184" y="1245"/>
                  </a:lnTo>
                  <a:lnTo>
                    <a:pt x="201" y="1245"/>
                  </a:lnTo>
                  <a:lnTo>
                    <a:pt x="216" y="1242"/>
                  </a:lnTo>
                  <a:lnTo>
                    <a:pt x="229" y="1238"/>
                  </a:lnTo>
                  <a:lnTo>
                    <a:pt x="242" y="1233"/>
                  </a:lnTo>
                  <a:lnTo>
                    <a:pt x="254" y="1227"/>
                  </a:lnTo>
                  <a:lnTo>
                    <a:pt x="265" y="1220"/>
                  </a:lnTo>
                  <a:lnTo>
                    <a:pt x="274" y="1212"/>
                  </a:lnTo>
                  <a:lnTo>
                    <a:pt x="283" y="1205"/>
                  </a:lnTo>
                  <a:lnTo>
                    <a:pt x="296" y="1190"/>
                  </a:lnTo>
                  <a:lnTo>
                    <a:pt x="305" y="1178"/>
                  </a:lnTo>
                  <a:lnTo>
                    <a:pt x="313" y="1164"/>
                  </a:lnTo>
                  <a:lnTo>
                    <a:pt x="313" y="1164"/>
                  </a:lnTo>
                  <a:lnTo>
                    <a:pt x="319" y="1155"/>
                  </a:lnTo>
                  <a:lnTo>
                    <a:pt x="325" y="1147"/>
                  </a:lnTo>
                  <a:lnTo>
                    <a:pt x="331" y="1139"/>
                  </a:lnTo>
                  <a:lnTo>
                    <a:pt x="338" y="1133"/>
                  </a:lnTo>
                  <a:lnTo>
                    <a:pt x="344" y="1129"/>
                  </a:lnTo>
                  <a:lnTo>
                    <a:pt x="352" y="1126"/>
                  </a:lnTo>
                  <a:lnTo>
                    <a:pt x="358" y="1124"/>
                  </a:lnTo>
                  <a:lnTo>
                    <a:pt x="365" y="1124"/>
                  </a:lnTo>
                  <a:lnTo>
                    <a:pt x="371" y="1126"/>
                  </a:lnTo>
                  <a:lnTo>
                    <a:pt x="377" y="1129"/>
                  </a:lnTo>
                  <a:lnTo>
                    <a:pt x="382" y="1133"/>
                  </a:lnTo>
                  <a:lnTo>
                    <a:pt x="386" y="1139"/>
                  </a:lnTo>
                  <a:lnTo>
                    <a:pt x="389" y="1147"/>
                  </a:lnTo>
                  <a:lnTo>
                    <a:pt x="392" y="1155"/>
                  </a:lnTo>
                  <a:lnTo>
                    <a:pt x="393" y="1166"/>
                  </a:lnTo>
                  <a:lnTo>
                    <a:pt x="395" y="1176"/>
                  </a:lnTo>
                  <a:lnTo>
                    <a:pt x="395" y="1979"/>
                  </a:lnTo>
                  <a:lnTo>
                    <a:pt x="1256" y="1976"/>
                  </a:lnTo>
                  <a:lnTo>
                    <a:pt x="1256" y="1976"/>
                  </a:lnTo>
                  <a:lnTo>
                    <a:pt x="1266" y="1978"/>
                  </a:lnTo>
                  <a:lnTo>
                    <a:pt x="1277" y="1979"/>
                  </a:lnTo>
                  <a:lnTo>
                    <a:pt x="1286" y="1982"/>
                  </a:lnTo>
                  <a:lnTo>
                    <a:pt x="1292" y="1985"/>
                  </a:lnTo>
                  <a:lnTo>
                    <a:pt x="1298" y="1990"/>
                  </a:lnTo>
                  <a:lnTo>
                    <a:pt x="1302" y="1996"/>
                  </a:lnTo>
                  <a:lnTo>
                    <a:pt x="1305" y="2000"/>
                  </a:lnTo>
                  <a:lnTo>
                    <a:pt x="1307" y="2006"/>
                  </a:lnTo>
                  <a:lnTo>
                    <a:pt x="1307" y="2014"/>
                  </a:lnTo>
                  <a:lnTo>
                    <a:pt x="1305" y="2020"/>
                  </a:lnTo>
                  <a:lnTo>
                    <a:pt x="1302" y="2027"/>
                  </a:lnTo>
                  <a:lnTo>
                    <a:pt x="1298" y="2033"/>
                  </a:lnTo>
                  <a:lnTo>
                    <a:pt x="1292" y="2040"/>
                  </a:lnTo>
                  <a:lnTo>
                    <a:pt x="1284" y="2046"/>
                  </a:lnTo>
                  <a:lnTo>
                    <a:pt x="1275" y="2052"/>
                  </a:lnTo>
                  <a:lnTo>
                    <a:pt x="1265" y="2057"/>
                  </a:lnTo>
                  <a:lnTo>
                    <a:pt x="1265" y="2057"/>
                  </a:lnTo>
                  <a:lnTo>
                    <a:pt x="1253" y="2064"/>
                  </a:lnTo>
                  <a:lnTo>
                    <a:pt x="1239" y="2075"/>
                  </a:lnTo>
                  <a:lnTo>
                    <a:pt x="1225" y="2088"/>
                  </a:lnTo>
                  <a:lnTo>
                    <a:pt x="1217" y="2097"/>
                  </a:lnTo>
                  <a:lnTo>
                    <a:pt x="1211" y="2106"/>
                  </a:lnTo>
                  <a:lnTo>
                    <a:pt x="1204" y="2117"/>
                  </a:lnTo>
                  <a:lnTo>
                    <a:pt x="1198" y="2129"/>
                  </a:lnTo>
                  <a:lnTo>
                    <a:pt x="1193" y="2141"/>
                  </a:lnTo>
                  <a:lnTo>
                    <a:pt x="1189" y="2156"/>
                  </a:lnTo>
                  <a:lnTo>
                    <a:pt x="1186" y="2171"/>
                  </a:lnTo>
                  <a:lnTo>
                    <a:pt x="1186" y="2187"/>
                  </a:lnTo>
                  <a:lnTo>
                    <a:pt x="1186" y="2187"/>
                  </a:lnTo>
                  <a:lnTo>
                    <a:pt x="1186" y="2206"/>
                  </a:lnTo>
                  <a:lnTo>
                    <a:pt x="1190" y="2224"/>
                  </a:lnTo>
                  <a:lnTo>
                    <a:pt x="1196" y="2242"/>
                  </a:lnTo>
                  <a:lnTo>
                    <a:pt x="1204" y="2259"/>
                  </a:lnTo>
                  <a:lnTo>
                    <a:pt x="1213" y="2275"/>
                  </a:lnTo>
                  <a:lnTo>
                    <a:pt x="1225" y="2290"/>
                  </a:lnTo>
                  <a:lnTo>
                    <a:pt x="1238" y="2304"/>
                  </a:lnTo>
                  <a:lnTo>
                    <a:pt x="1253" y="2317"/>
                  </a:lnTo>
                  <a:lnTo>
                    <a:pt x="1268" y="2329"/>
                  </a:lnTo>
                  <a:lnTo>
                    <a:pt x="1286" y="2339"/>
                  </a:lnTo>
                  <a:lnTo>
                    <a:pt x="1305" y="2348"/>
                  </a:lnTo>
                  <a:lnTo>
                    <a:pt x="1325" y="2357"/>
                  </a:lnTo>
                  <a:lnTo>
                    <a:pt x="1346" y="2363"/>
                  </a:lnTo>
                  <a:lnTo>
                    <a:pt x="1368" y="2368"/>
                  </a:lnTo>
                  <a:lnTo>
                    <a:pt x="1390" y="2371"/>
                  </a:lnTo>
                  <a:lnTo>
                    <a:pt x="1414" y="2371"/>
                  </a:lnTo>
                  <a:lnTo>
                    <a:pt x="1414" y="2371"/>
                  </a:lnTo>
                  <a:lnTo>
                    <a:pt x="1438" y="2371"/>
                  </a:lnTo>
                  <a:lnTo>
                    <a:pt x="1461" y="2368"/>
                  </a:lnTo>
                  <a:lnTo>
                    <a:pt x="1483" y="2363"/>
                  </a:lnTo>
                  <a:lnTo>
                    <a:pt x="1504" y="2357"/>
                  </a:lnTo>
                  <a:lnTo>
                    <a:pt x="1523" y="2348"/>
                  </a:lnTo>
                  <a:lnTo>
                    <a:pt x="1543" y="2339"/>
                  </a:lnTo>
                  <a:lnTo>
                    <a:pt x="1561" y="2329"/>
                  </a:lnTo>
                  <a:lnTo>
                    <a:pt x="1577" y="2317"/>
                  </a:lnTo>
                  <a:lnTo>
                    <a:pt x="1591" y="2304"/>
                  </a:lnTo>
                  <a:lnTo>
                    <a:pt x="1604" y="2290"/>
                  </a:lnTo>
                  <a:lnTo>
                    <a:pt x="1616" y="2275"/>
                  </a:lnTo>
                  <a:lnTo>
                    <a:pt x="1625" y="2259"/>
                  </a:lnTo>
                  <a:lnTo>
                    <a:pt x="1634" y="2242"/>
                  </a:lnTo>
                  <a:lnTo>
                    <a:pt x="1639" y="2224"/>
                  </a:lnTo>
                  <a:lnTo>
                    <a:pt x="1643" y="2206"/>
                  </a:lnTo>
                  <a:lnTo>
                    <a:pt x="1645" y="2187"/>
                  </a:lnTo>
                  <a:lnTo>
                    <a:pt x="1645" y="2187"/>
                  </a:lnTo>
                  <a:lnTo>
                    <a:pt x="1643" y="2171"/>
                  </a:lnTo>
                  <a:lnTo>
                    <a:pt x="1640" y="2156"/>
                  </a:lnTo>
                  <a:lnTo>
                    <a:pt x="1637" y="2141"/>
                  </a:lnTo>
                  <a:lnTo>
                    <a:pt x="1631" y="2129"/>
                  </a:lnTo>
                  <a:lnTo>
                    <a:pt x="1625" y="2117"/>
                  </a:lnTo>
                  <a:lnTo>
                    <a:pt x="1619" y="2106"/>
                  </a:lnTo>
                  <a:lnTo>
                    <a:pt x="1612" y="2097"/>
                  </a:lnTo>
                  <a:lnTo>
                    <a:pt x="1604" y="2088"/>
                  </a:lnTo>
                  <a:lnTo>
                    <a:pt x="1589" y="2075"/>
                  </a:lnTo>
                  <a:lnTo>
                    <a:pt x="1576" y="2064"/>
                  </a:lnTo>
                  <a:lnTo>
                    <a:pt x="1564" y="2057"/>
                  </a:lnTo>
                  <a:lnTo>
                    <a:pt x="1564" y="2057"/>
                  </a:lnTo>
                  <a:lnTo>
                    <a:pt x="1553" y="2052"/>
                  </a:lnTo>
                  <a:lnTo>
                    <a:pt x="1544" y="2046"/>
                  </a:lnTo>
                  <a:lnTo>
                    <a:pt x="1537" y="2039"/>
                  </a:lnTo>
                  <a:lnTo>
                    <a:pt x="1531" y="2033"/>
                  </a:lnTo>
                  <a:lnTo>
                    <a:pt x="1526" y="2026"/>
                  </a:lnTo>
                  <a:lnTo>
                    <a:pt x="1523" y="2020"/>
                  </a:lnTo>
                  <a:lnTo>
                    <a:pt x="1522" y="2012"/>
                  </a:lnTo>
                  <a:lnTo>
                    <a:pt x="1522" y="2006"/>
                  </a:lnTo>
                  <a:lnTo>
                    <a:pt x="1523" y="2000"/>
                  </a:lnTo>
                  <a:lnTo>
                    <a:pt x="1526" y="1994"/>
                  </a:lnTo>
                  <a:lnTo>
                    <a:pt x="1531" y="1990"/>
                  </a:lnTo>
                  <a:lnTo>
                    <a:pt x="1537" y="1985"/>
                  </a:lnTo>
                  <a:lnTo>
                    <a:pt x="1544" y="1981"/>
                  </a:lnTo>
                  <a:lnTo>
                    <a:pt x="1553" y="1978"/>
                  </a:lnTo>
                  <a:lnTo>
                    <a:pt x="1564" y="1976"/>
                  </a:lnTo>
                  <a:lnTo>
                    <a:pt x="1576" y="1976"/>
                  </a:lnTo>
                  <a:lnTo>
                    <a:pt x="2377" y="1976"/>
                  </a:lnTo>
                  <a:lnTo>
                    <a:pt x="2377" y="1138"/>
                  </a:lnTo>
                  <a:lnTo>
                    <a:pt x="2377" y="1138"/>
                  </a:lnTo>
                  <a:lnTo>
                    <a:pt x="2370" y="1130"/>
                  </a:lnTo>
                  <a:lnTo>
                    <a:pt x="2362" y="1126"/>
                  </a:lnTo>
                  <a:lnTo>
                    <a:pt x="2353" y="1124"/>
                  </a:lnTo>
                  <a:lnTo>
                    <a:pt x="2343" y="1127"/>
                  </a:lnTo>
                  <a:lnTo>
                    <a:pt x="2334" y="1132"/>
                  </a:lnTo>
                  <a:lnTo>
                    <a:pt x="2323" y="1139"/>
                  </a:lnTo>
                  <a:lnTo>
                    <a:pt x="2314" y="1151"/>
                  </a:lnTo>
                  <a:lnTo>
                    <a:pt x="2305" y="1166"/>
                  </a:lnTo>
                  <a:lnTo>
                    <a:pt x="2305" y="1166"/>
                  </a:lnTo>
                  <a:lnTo>
                    <a:pt x="2298" y="1178"/>
                  </a:lnTo>
                  <a:lnTo>
                    <a:pt x="2289" y="1191"/>
                  </a:lnTo>
                  <a:lnTo>
                    <a:pt x="2275" y="1206"/>
                  </a:lnTo>
                  <a:lnTo>
                    <a:pt x="2266" y="1214"/>
                  </a:lnTo>
                  <a:lnTo>
                    <a:pt x="2257" y="1220"/>
                  </a:lnTo>
                  <a:lnTo>
                    <a:pt x="2247" y="1227"/>
                  </a:lnTo>
                  <a:lnTo>
                    <a:pt x="2235" y="1233"/>
                  </a:lnTo>
                  <a:lnTo>
                    <a:pt x="2222" y="1239"/>
                  </a:lnTo>
                  <a:lnTo>
                    <a:pt x="2208" y="1242"/>
                  </a:lnTo>
                  <a:lnTo>
                    <a:pt x="2193" y="1245"/>
                  </a:lnTo>
                  <a:lnTo>
                    <a:pt x="2177" y="1245"/>
                  </a:lnTo>
                  <a:lnTo>
                    <a:pt x="2177" y="1245"/>
                  </a:lnTo>
                  <a:lnTo>
                    <a:pt x="2157" y="1245"/>
                  </a:lnTo>
                  <a:lnTo>
                    <a:pt x="2139" y="1241"/>
                  </a:lnTo>
                  <a:lnTo>
                    <a:pt x="2121" y="1236"/>
                  </a:lnTo>
                  <a:lnTo>
                    <a:pt x="2105" y="1227"/>
                  </a:lnTo>
                  <a:lnTo>
                    <a:pt x="2089" y="1218"/>
                  </a:lnTo>
                  <a:lnTo>
                    <a:pt x="2074" y="1206"/>
                  </a:lnTo>
                  <a:lnTo>
                    <a:pt x="2060" y="1193"/>
                  </a:lnTo>
                  <a:lnTo>
                    <a:pt x="2047" y="1179"/>
                  </a:lnTo>
                  <a:lnTo>
                    <a:pt x="2035" y="1163"/>
                  </a:lnTo>
                  <a:lnTo>
                    <a:pt x="2024" y="1145"/>
                  </a:lnTo>
                  <a:lnTo>
                    <a:pt x="2015" y="1126"/>
                  </a:lnTo>
                  <a:lnTo>
                    <a:pt x="2006" y="1106"/>
                  </a:lnTo>
                  <a:lnTo>
                    <a:pt x="2000" y="1085"/>
                  </a:lnTo>
                  <a:lnTo>
                    <a:pt x="1996" y="1063"/>
                  </a:lnTo>
                  <a:lnTo>
                    <a:pt x="1993" y="1040"/>
                  </a:lnTo>
                  <a:lnTo>
                    <a:pt x="1993" y="1016"/>
                  </a:lnTo>
                  <a:lnTo>
                    <a:pt x="1993" y="1016"/>
                  </a:lnTo>
                  <a:lnTo>
                    <a:pt x="1993" y="993"/>
                  </a:lnTo>
                  <a:lnTo>
                    <a:pt x="1996" y="970"/>
                  </a:lnTo>
                  <a:lnTo>
                    <a:pt x="2000" y="948"/>
                  </a:lnTo>
                  <a:lnTo>
                    <a:pt x="2006" y="927"/>
                  </a:lnTo>
                  <a:lnTo>
                    <a:pt x="2015" y="907"/>
                  </a:lnTo>
                  <a:lnTo>
                    <a:pt x="2024" y="888"/>
                  </a:lnTo>
                  <a:lnTo>
                    <a:pt x="2035" y="870"/>
                  </a:lnTo>
                  <a:lnTo>
                    <a:pt x="2047" y="855"/>
                  </a:lnTo>
                  <a:lnTo>
                    <a:pt x="2060" y="840"/>
                  </a:lnTo>
                  <a:lnTo>
                    <a:pt x="2074" y="827"/>
                  </a:lnTo>
                  <a:lnTo>
                    <a:pt x="2089" y="815"/>
                  </a:lnTo>
                  <a:lnTo>
                    <a:pt x="2105" y="806"/>
                  </a:lnTo>
                  <a:lnTo>
                    <a:pt x="2121" y="797"/>
                  </a:lnTo>
                  <a:lnTo>
                    <a:pt x="2139" y="792"/>
                  </a:lnTo>
                  <a:lnTo>
                    <a:pt x="2157" y="788"/>
                  </a:lnTo>
                  <a:lnTo>
                    <a:pt x="2177" y="788"/>
                  </a:lnTo>
                  <a:lnTo>
                    <a:pt x="2177" y="788"/>
                  </a:lnTo>
                  <a:close/>
                </a:path>
              </a:pathLst>
            </a:custGeom>
            <a:solidFill>
              <a:srgbClr val="7030A0"/>
            </a:solidFill>
            <a:ln w="28575">
              <a:solidFill>
                <a:schemeClr val="bg1">
                  <a:lumMod val="50000"/>
                </a:schemeClr>
              </a:solidFill>
              <a:prstDash val="solid"/>
              <a:round/>
              <a:headEnd/>
              <a:tailEnd/>
            </a:ln>
          </p:spPr>
          <p:txBody>
            <a:bodyPr lIns="72000" rIns="0" bIns="360000" anchor="t" anchorCtr="0"/>
            <a:lstStyle/>
            <a:p>
              <a:pPr algn="ctr" eaLnBrk="1" hangingPunct="1"/>
              <a:r>
                <a:rPr lang="en-GB" dirty="0">
                  <a:solidFill>
                    <a:schemeClr val="bg1"/>
                  </a:solidFill>
                  <a:cs typeface="Arial" charset="0"/>
                </a:rPr>
                <a:t>Digital</a:t>
              </a:r>
            </a:p>
            <a:p>
              <a:pPr algn="ctr" eaLnBrk="1" hangingPunct="1"/>
              <a:r>
                <a:rPr lang="en-GB" dirty="0">
                  <a:solidFill>
                    <a:schemeClr val="bg1"/>
                  </a:solidFill>
                  <a:cs typeface="Arial" charset="0"/>
                </a:rPr>
                <a:t>Landscape</a:t>
              </a:r>
            </a:p>
          </p:txBody>
        </p:sp>
        <p:pic>
          <p:nvPicPr>
            <p:cNvPr id="23" name="Picture 22">
              <a:extLst>
                <a:ext uri="{FF2B5EF4-FFF2-40B4-BE49-F238E27FC236}">
                  <a16:creationId xmlns:a16="http://schemas.microsoft.com/office/drawing/2014/main" id="{2203371D-07BE-DA46-8060-61CB2E41551E}"/>
                </a:ext>
              </a:extLst>
            </p:cNvPr>
            <p:cNvPicPr>
              <a:picLocks noChangeAspect="1"/>
            </p:cNvPicPr>
            <p:nvPr/>
          </p:nvPicPr>
          <p:blipFill>
            <a:blip r:embed="rId4"/>
            <a:stretch>
              <a:fillRect/>
            </a:stretch>
          </p:blipFill>
          <p:spPr>
            <a:xfrm rot="5400000" flipV="1">
              <a:off x="5963108" y="1506228"/>
              <a:ext cx="707633" cy="372687"/>
            </a:xfrm>
            <a:prstGeom prst="rect">
              <a:avLst/>
            </a:prstGeom>
          </p:spPr>
        </p:pic>
      </p:grpSp>
      <p:sp>
        <p:nvSpPr>
          <p:cNvPr id="6" name="Freeform 7">
            <a:extLst>
              <a:ext uri="{FF2B5EF4-FFF2-40B4-BE49-F238E27FC236}">
                <a16:creationId xmlns:a16="http://schemas.microsoft.com/office/drawing/2014/main" id="{B63D1517-FF4F-124D-B0C4-DB10D850E847}"/>
              </a:ext>
            </a:extLst>
          </p:cNvPr>
          <p:cNvSpPr>
            <a:spLocks/>
          </p:cNvSpPr>
          <p:nvPr/>
        </p:nvSpPr>
        <p:spPr bwMode="auto">
          <a:xfrm>
            <a:off x="4835090" y="2581775"/>
            <a:ext cx="1519857" cy="1519858"/>
          </a:xfrm>
          <a:custGeom>
            <a:avLst/>
            <a:gdLst>
              <a:gd name="T0" fmla="*/ 2145 w 2376"/>
              <a:gd name="T1" fmla="*/ 1136 h 2374"/>
              <a:gd name="T2" fmla="*/ 2092 w 2376"/>
              <a:gd name="T3" fmla="*/ 1169 h 2374"/>
              <a:gd name="T4" fmla="*/ 2056 w 2376"/>
              <a:gd name="T5" fmla="*/ 1218 h 2374"/>
              <a:gd name="T6" fmla="*/ 2023 w 2376"/>
              <a:gd name="T7" fmla="*/ 1248 h 2374"/>
              <a:gd name="T8" fmla="*/ 1993 w 2376"/>
              <a:gd name="T9" fmla="*/ 1241 h 2374"/>
              <a:gd name="T10" fmla="*/ 1979 w 2376"/>
              <a:gd name="T11" fmla="*/ 1198 h 2374"/>
              <a:gd name="T12" fmla="*/ 1102 w 2376"/>
              <a:gd name="T13" fmla="*/ 393 h 2374"/>
              <a:gd name="T14" fmla="*/ 1072 w 2376"/>
              <a:gd name="T15" fmla="*/ 371 h 2374"/>
              <a:gd name="T16" fmla="*/ 1080 w 2376"/>
              <a:gd name="T17" fmla="*/ 338 h 2374"/>
              <a:gd name="T18" fmla="*/ 1113 w 2376"/>
              <a:gd name="T19" fmla="*/ 314 h 2374"/>
              <a:gd name="T20" fmla="*/ 1168 w 2376"/>
              <a:gd name="T21" fmla="*/ 265 h 2374"/>
              <a:gd name="T22" fmla="*/ 1192 w 2376"/>
              <a:gd name="T23" fmla="*/ 200 h 2374"/>
              <a:gd name="T24" fmla="*/ 1183 w 2376"/>
              <a:gd name="T25" fmla="*/ 130 h 2374"/>
              <a:gd name="T26" fmla="*/ 1126 w 2376"/>
              <a:gd name="T27" fmla="*/ 54 h 2374"/>
              <a:gd name="T28" fmla="*/ 1032 w 2376"/>
              <a:gd name="T29" fmla="*/ 9 h 2374"/>
              <a:gd name="T30" fmla="*/ 939 w 2376"/>
              <a:gd name="T31" fmla="*/ 2 h 2374"/>
              <a:gd name="T32" fmla="*/ 835 w 2376"/>
              <a:gd name="T33" fmla="*/ 32 h 2374"/>
              <a:gd name="T34" fmla="*/ 761 w 2376"/>
              <a:gd name="T35" fmla="*/ 97 h 2374"/>
              <a:gd name="T36" fmla="*/ 734 w 2376"/>
              <a:gd name="T37" fmla="*/ 184 h 2374"/>
              <a:gd name="T38" fmla="*/ 746 w 2376"/>
              <a:gd name="T39" fmla="*/ 242 h 2374"/>
              <a:gd name="T40" fmla="*/ 788 w 2376"/>
              <a:gd name="T41" fmla="*/ 296 h 2374"/>
              <a:gd name="T42" fmla="*/ 833 w 2376"/>
              <a:gd name="T43" fmla="*/ 326 h 2374"/>
              <a:gd name="T44" fmla="*/ 855 w 2376"/>
              <a:gd name="T45" fmla="*/ 359 h 2374"/>
              <a:gd name="T46" fmla="*/ 840 w 2376"/>
              <a:gd name="T47" fmla="*/ 386 h 2374"/>
              <a:gd name="T48" fmla="*/ 0 w 2376"/>
              <a:gd name="T49" fmla="*/ 395 h 2374"/>
              <a:gd name="T50" fmla="*/ 24 w 2376"/>
              <a:gd name="T51" fmla="*/ 1250 h 2374"/>
              <a:gd name="T52" fmla="*/ 72 w 2376"/>
              <a:gd name="T53" fmla="*/ 1208 h 2374"/>
              <a:gd name="T54" fmla="*/ 111 w 2376"/>
              <a:gd name="T55" fmla="*/ 1160 h 2374"/>
              <a:gd name="T56" fmla="*/ 169 w 2376"/>
              <a:gd name="T57" fmla="*/ 1132 h 2374"/>
              <a:gd name="T58" fmla="*/ 238 w 2376"/>
              <a:gd name="T59" fmla="*/ 1133 h 2374"/>
              <a:gd name="T60" fmla="*/ 319 w 2376"/>
              <a:gd name="T61" fmla="*/ 1181 h 2374"/>
              <a:gd name="T62" fmla="*/ 371 w 2376"/>
              <a:gd name="T63" fmla="*/ 1268 h 2374"/>
              <a:gd name="T64" fmla="*/ 386 w 2376"/>
              <a:gd name="T65" fmla="*/ 1358 h 2374"/>
              <a:gd name="T66" fmla="*/ 364 w 2376"/>
              <a:gd name="T67" fmla="*/ 1467 h 2374"/>
              <a:gd name="T68" fmla="*/ 304 w 2376"/>
              <a:gd name="T69" fmla="*/ 1547 h 2374"/>
              <a:gd name="T70" fmla="*/ 220 w 2376"/>
              <a:gd name="T71" fmla="*/ 1586 h 2374"/>
              <a:gd name="T72" fmla="*/ 156 w 2376"/>
              <a:gd name="T73" fmla="*/ 1579 h 2374"/>
              <a:gd name="T74" fmla="*/ 102 w 2376"/>
              <a:gd name="T75" fmla="*/ 1547 h 2374"/>
              <a:gd name="T76" fmla="*/ 63 w 2376"/>
              <a:gd name="T77" fmla="*/ 1492 h 2374"/>
              <a:gd name="T78" fmla="*/ 15 w 2376"/>
              <a:gd name="T79" fmla="*/ 1467 h 2374"/>
              <a:gd name="T80" fmla="*/ 1979 w 2376"/>
              <a:gd name="T81" fmla="*/ 1519 h 2374"/>
              <a:gd name="T82" fmla="*/ 1988 w 2376"/>
              <a:gd name="T83" fmla="*/ 1482 h 2374"/>
              <a:gd name="T84" fmla="*/ 2017 w 2376"/>
              <a:gd name="T85" fmla="*/ 1467 h 2374"/>
              <a:gd name="T86" fmla="*/ 2050 w 2376"/>
              <a:gd name="T87" fmla="*/ 1488 h 2374"/>
              <a:gd name="T88" fmla="*/ 2078 w 2376"/>
              <a:gd name="T89" fmla="*/ 1532 h 2374"/>
              <a:gd name="T90" fmla="*/ 2132 w 2376"/>
              <a:gd name="T91" fmla="*/ 1574 h 2374"/>
              <a:gd name="T92" fmla="*/ 2190 w 2376"/>
              <a:gd name="T93" fmla="*/ 1588 h 2374"/>
              <a:gd name="T94" fmla="*/ 2278 w 2376"/>
              <a:gd name="T95" fmla="*/ 1559 h 2374"/>
              <a:gd name="T96" fmla="*/ 2344 w 2376"/>
              <a:gd name="T97" fmla="*/ 1486 h 2374"/>
              <a:gd name="T98" fmla="*/ 2374 w 2376"/>
              <a:gd name="T99" fmla="*/ 1381 h 2374"/>
              <a:gd name="T100" fmla="*/ 2367 w 2376"/>
              <a:gd name="T101" fmla="*/ 1290 h 2374"/>
              <a:gd name="T102" fmla="*/ 2322 w 2376"/>
              <a:gd name="T103" fmla="*/ 1196 h 2374"/>
              <a:gd name="T104" fmla="*/ 2246 w 2376"/>
              <a:gd name="T105" fmla="*/ 1139 h 2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376" h="2374">
                <a:moveTo>
                  <a:pt x="2190" y="1129"/>
                </a:moveTo>
                <a:lnTo>
                  <a:pt x="2190" y="1129"/>
                </a:lnTo>
                <a:lnTo>
                  <a:pt x="2174" y="1129"/>
                </a:lnTo>
                <a:lnTo>
                  <a:pt x="2159" y="1132"/>
                </a:lnTo>
                <a:lnTo>
                  <a:pt x="2145" y="1136"/>
                </a:lnTo>
                <a:lnTo>
                  <a:pt x="2132" y="1141"/>
                </a:lnTo>
                <a:lnTo>
                  <a:pt x="2121" y="1147"/>
                </a:lnTo>
                <a:lnTo>
                  <a:pt x="2110" y="1154"/>
                </a:lnTo>
                <a:lnTo>
                  <a:pt x="2101" y="1162"/>
                </a:lnTo>
                <a:lnTo>
                  <a:pt x="2092" y="1169"/>
                </a:lnTo>
                <a:lnTo>
                  <a:pt x="2078" y="1184"/>
                </a:lnTo>
                <a:lnTo>
                  <a:pt x="2069" y="1196"/>
                </a:lnTo>
                <a:lnTo>
                  <a:pt x="2062" y="1210"/>
                </a:lnTo>
                <a:lnTo>
                  <a:pt x="2062" y="1210"/>
                </a:lnTo>
                <a:lnTo>
                  <a:pt x="2056" y="1218"/>
                </a:lnTo>
                <a:lnTo>
                  <a:pt x="2050" y="1227"/>
                </a:lnTo>
                <a:lnTo>
                  <a:pt x="2044" y="1235"/>
                </a:lnTo>
                <a:lnTo>
                  <a:pt x="2036" y="1241"/>
                </a:lnTo>
                <a:lnTo>
                  <a:pt x="2030" y="1245"/>
                </a:lnTo>
                <a:lnTo>
                  <a:pt x="2023" y="1248"/>
                </a:lnTo>
                <a:lnTo>
                  <a:pt x="2017" y="1250"/>
                </a:lnTo>
                <a:lnTo>
                  <a:pt x="2009" y="1250"/>
                </a:lnTo>
                <a:lnTo>
                  <a:pt x="2003" y="1248"/>
                </a:lnTo>
                <a:lnTo>
                  <a:pt x="1999" y="1245"/>
                </a:lnTo>
                <a:lnTo>
                  <a:pt x="1993" y="1241"/>
                </a:lnTo>
                <a:lnTo>
                  <a:pt x="1988" y="1235"/>
                </a:lnTo>
                <a:lnTo>
                  <a:pt x="1985" y="1227"/>
                </a:lnTo>
                <a:lnTo>
                  <a:pt x="1982" y="1218"/>
                </a:lnTo>
                <a:lnTo>
                  <a:pt x="1981" y="1208"/>
                </a:lnTo>
                <a:lnTo>
                  <a:pt x="1979" y="1198"/>
                </a:lnTo>
                <a:lnTo>
                  <a:pt x="1979" y="395"/>
                </a:lnTo>
                <a:lnTo>
                  <a:pt x="1125" y="395"/>
                </a:lnTo>
                <a:lnTo>
                  <a:pt x="1125" y="395"/>
                </a:lnTo>
                <a:lnTo>
                  <a:pt x="1113" y="395"/>
                </a:lnTo>
                <a:lnTo>
                  <a:pt x="1102" y="393"/>
                </a:lnTo>
                <a:lnTo>
                  <a:pt x="1093" y="390"/>
                </a:lnTo>
                <a:lnTo>
                  <a:pt x="1086" y="386"/>
                </a:lnTo>
                <a:lnTo>
                  <a:pt x="1080" y="381"/>
                </a:lnTo>
                <a:lnTo>
                  <a:pt x="1075" y="377"/>
                </a:lnTo>
                <a:lnTo>
                  <a:pt x="1072" y="371"/>
                </a:lnTo>
                <a:lnTo>
                  <a:pt x="1071" y="365"/>
                </a:lnTo>
                <a:lnTo>
                  <a:pt x="1071" y="359"/>
                </a:lnTo>
                <a:lnTo>
                  <a:pt x="1072" y="351"/>
                </a:lnTo>
                <a:lnTo>
                  <a:pt x="1075" y="345"/>
                </a:lnTo>
                <a:lnTo>
                  <a:pt x="1080" y="338"/>
                </a:lnTo>
                <a:lnTo>
                  <a:pt x="1086" y="332"/>
                </a:lnTo>
                <a:lnTo>
                  <a:pt x="1093" y="326"/>
                </a:lnTo>
                <a:lnTo>
                  <a:pt x="1102" y="319"/>
                </a:lnTo>
                <a:lnTo>
                  <a:pt x="1113" y="314"/>
                </a:lnTo>
                <a:lnTo>
                  <a:pt x="1113" y="314"/>
                </a:lnTo>
                <a:lnTo>
                  <a:pt x="1125" y="307"/>
                </a:lnTo>
                <a:lnTo>
                  <a:pt x="1138" y="296"/>
                </a:lnTo>
                <a:lnTo>
                  <a:pt x="1153" y="283"/>
                </a:lnTo>
                <a:lnTo>
                  <a:pt x="1160" y="275"/>
                </a:lnTo>
                <a:lnTo>
                  <a:pt x="1168" y="265"/>
                </a:lnTo>
                <a:lnTo>
                  <a:pt x="1174" y="254"/>
                </a:lnTo>
                <a:lnTo>
                  <a:pt x="1180" y="242"/>
                </a:lnTo>
                <a:lnTo>
                  <a:pt x="1186" y="230"/>
                </a:lnTo>
                <a:lnTo>
                  <a:pt x="1189" y="215"/>
                </a:lnTo>
                <a:lnTo>
                  <a:pt x="1192" y="200"/>
                </a:lnTo>
                <a:lnTo>
                  <a:pt x="1193" y="184"/>
                </a:lnTo>
                <a:lnTo>
                  <a:pt x="1193" y="184"/>
                </a:lnTo>
                <a:lnTo>
                  <a:pt x="1192" y="166"/>
                </a:lnTo>
                <a:lnTo>
                  <a:pt x="1187" y="147"/>
                </a:lnTo>
                <a:lnTo>
                  <a:pt x="1183" y="130"/>
                </a:lnTo>
                <a:lnTo>
                  <a:pt x="1174" y="112"/>
                </a:lnTo>
                <a:lnTo>
                  <a:pt x="1165" y="97"/>
                </a:lnTo>
                <a:lnTo>
                  <a:pt x="1153" y="81"/>
                </a:lnTo>
                <a:lnTo>
                  <a:pt x="1141" y="67"/>
                </a:lnTo>
                <a:lnTo>
                  <a:pt x="1126" y="54"/>
                </a:lnTo>
                <a:lnTo>
                  <a:pt x="1110" y="42"/>
                </a:lnTo>
                <a:lnTo>
                  <a:pt x="1092" y="32"/>
                </a:lnTo>
                <a:lnTo>
                  <a:pt x="1072" y="23"/>
                </a:lnTo>
                <a:lnTo>
                  <a:pt x="1053" y="15"/>
                </a:lnTo>
                <a:lnTo>
                  <a:pt x="1032" y="9"/>
                </a:lnTo>
                <a:lnTo>
                  <a:pt x="1009" y="3"/>
                </a:lnTo>
                <a:lnTo>
                  <a:pt x="987" y="2"/>
                </a:lnTo>
                <a:lnTo>
                  <a:pt x="963" y="0"/>
                </a:lnTo>
                <a:lnTo>
                  <a:pt x="963" y="0"/>
                </a:lnTo>
                <a:lnTo>
                  <a:pt x="939" y="2"/>
                </a:lnTo>
                <a:lnTo>
                  <a:pt x="917" y="3"/>
                </a:lnTo>
                <a:lnTo>
                  <a:pt x="894" y="9"/>
                </a:lnTo>
                <a:lnTo>
                  <a:pt x="873" y="15"/>
                </a:lnTo>
                <a:lnTo>
                  <a:pt x="854" y="23"/>
                </a:lnTo>
                <a:lnTo>
                  <a:pt x="835" y="32"/>
                </a:lnTo>
                <a:lnTo>
                  <a:pt x="817" y="42"/>
                </a:lnTo>
                <a:lnTo>
                  <a:pt x="802" y="54"/>
                </a:lnTo>
                <a:lnTo>
                  <a:pt x="787" y="67"/>
                </a:lnTo>
                <a:lnTo>
                  <a:pt x="773" y="81"/>
                </a:lnTo>
                <a:lnTo>
                  <a:pt x="761" y="97"/>
                </a:lnTo>
                <a:lnTo>
                  <a:pt x="752" y="112"/>
                </a:lnTo>
                <a:lnTo>
                  <a:pt x="745" y="130"/>
                </a:lnTo>
                <a:lnTo>
                  <a:pt x="739" y="147"/>
                </a:lnTo>
                <a:lnTo>
                  <a:pt x="734" y="166"/>
                </a:lnTo>
                <a:lnTo>
                  <a:pt x="734" y="184"/>
                </a:lnTo>
                <a:lnTo>
                  <a:pt x="734" y="184"/>
                </a:lnTo>
                <a:lnTo>
                  <a:pt x="734" y="200"/>
                </a:lnTo>
                <a:lnTo>
                  <a:pt x="737" y="215"/>
                </a:lnTo>
                <a:lnTo>
                  <a:pt x="742" y="230"/>
                </a:lnTo>
                <a:lnTo>
                  <a:pt x="746" y="242"/>
                </a:lnTo>
                <a:lnTo>
                  <a:pt x="752" y="254"/>
                </a:lnTo>
                <a:lnTo>
                  <a:pt x="760" y="265"/>
                </a:lnTo>
                <a:lnTo>
                  <a:pt x="766" y="275"/>
                </a:lnTo>
                <a:lnTo>
                  <a:pt x="775" y="283"/>
                </a:lnTo>
                <a:lnTo>
                  <a:pt x="788" y="296"/>
                </a:lnTo>
                <a:lnTo>
                  <a:pt x="802" y="307"/>
                </a:lnTo>
                <a:lnTo>
                  <a:pt x="814" y="314"/>
                </a:lnTo>
                <a:lnTo>
                  <a:pt x="814" y="314"/>
                </a:lnTo>
                <a:lnTo>
                  <a:pt x="824" y="319"/>
                </a:lnTo>
                <a:lnTo>
                  <a:pt x="833" y="326"/>
                </a:lnTo>
                <a:lnTo>
                  <a:pt x="840" y="332"/>
                </a:lnTo>
                <a:lnTo>
                  <a:pt x="846" y="338"/>
                </a:lnTo>
                <a:lnTo>
                  <a:pt x="851" y="345"/>
                </a:lnTo>
                <a:lnTo>
                  <a:pt x="854" y="351"/>
                </a:lnTo>
                <a:lnTo>
                  <a:pt x="855" y="359"/>
                </a:lnTo>
                <a:lnTo>
                  <a:pt x="855" y="365"/>
                </a:lnTo>
                <a:lnTo>
                  <a:pt x="854" y="371"/>
                </a:lnTo>
                <a:lnTo>
                  <a:pt x="851" y="377"/>
                </a:lnTo>
                <a:lnTo>
                  <a:pt x="846" y="381"/>
                </a:lnTo>
                <a:lnTo>
                  <a:pt x="840" y="386"/>
                </a:lnTo>
                <a:lnTo>
                  <a:pt x="833" y="390"/>
                </a:lnTo>
                <a:lnTo>
                  <a:pt x="824" y="393"/>
                </a:lnTo>
                <a:lnTo>
                  <a:pt x="814" y="395"/>
                </a:lnTo>
                <a:lnTo>
                  <a:pt x="802" y="395"/>
                </a:lnTo>
                <a:lnTo>
                  <a:pt x="0" y="395"/>
                </a:lnTo>
                <a:lnTo>
                  <a:pt x="0" y="1236"/>
                </a:lnTo>
                <a:lnTo>
                  <a:pt x="0" y="1236"/>
                </a:lnTo>
                <a:lnTo>
                  <a:pt x="8" y="1244"/>
                </a:lnTo>
                <a:lnTo>
                  <a:pt x="15" y="1248"/>
                </a:lnTo>
                <a:lnTo>
                  <a:pt x="24" y="1250"/>
                </a:lnTo>
                <a:lnTo>
                  <a:pt x="35" y="1247"/>
                </a:lnTo>
                <a:lnTo>
                  <a:pt x="45" y="1242"/>
                </a:lnTo>
                <a:lnTo>
                  <a:pt x="54" y="1235"/>
                </a:lnTo>
                <a:lnTo>
                  <a:pt x="63" y="1223"/>
                </a:lnTo>
                <a:lnTo>
                  <a:pt x="72" y="1208"/>
                </a:lnTo>
                <a:lnTo>
                  <a:pt x="72" y="1208"/>
                </a:lnTo>
                <a:lnTo>
                  <a:pt x="80" y="1196"/>
                </a:lnTo>
                <a:lnTo>
                  <a:pt x="89" y="1183"/>
                </a:lnTo>
                <a:lnTo>
                  <a:pt x="102" y="1168"/>
                </a:lnTo>
                <a:lnTo>
                  <a:pt x="111" y="1160"/>
                </a:lnTo>
                <a:lnTo>
                  <a:pt x="120" y="1153"/>
                </a:lnTo>
                <a:lnTo>
                  <a:pt x="130" y="1147"/>
                </a:lnTo>
                <a:lnTo>
                  <a:pt x="142" y="1141"/>
                </a:lnTo>
                <a:lnTo>
                  <a:pt x="156" y="1135"/>
                </a:lnTo>
                <a:lnTo>
                  <a:pt x="169" y="1132"/>
                </a:lnTo>
                <a:lnTo>
                  <a:pt x="184" y="1129"/>
                </a:lnTo>
                <a:lnTo>
                  <a:pt x="201" y="1127"/>
                </a:lnTo>
                <a:lnTo>
                  <a:pt x="201" y="1127"/>
                </a:lnTo>
                <a:lnTo>
                  <a:pt x="220" y="1129"/>
                </a:lnTo>
                <a:lnTo>
                  <a:pt x="238" y="1133"/>
                </a:lnTo>
                <a:lnTo>
                  <a:pt x="256" y="1138"/>
                </a:lnTo>
                <a:lnTo>
                  <a:pt x="272" y="1147"/>
                </a:lnTo>
                <a:lnTo>
                  <a:pt x="289" y="1156"/>
                </a:lnTo>
                <a:lnTo>
                  <a:pt x="304" y="1168"/>
                </a:lnTo>
                <a:lnTo>
                  <a:pt x="319" y="1181"/>
                </a:lnTo>
                <a:lnTo>
                  <a:pt x="331" y="1195"/>
                </a:lnTo>
                <a:lnTo>
                  <a:pt x="343" y="1211"/>
                </a:lnTo>
                <a:lnTo>
                  <a:pt x="353" y="1229"/>
                </a:lnTo>
                <a:lnTo>
                  <a:pt x="364" y="1248"/>
                </a:lnTo>
                <a:lnTo>
                  <a:pt x="371" y="1268"/>
                </a:lnTo>
                <a:lnTo>
                  <a:pt x="377" y="1289"/>
                </a:lnTo>
                <a:lnTo>
                  <a:pt x="382" y="1311"/>
                </a:lnTo>
                <a:lnTo>
                  <a:pt x="385" y="1334"/>
                </a:lnTo>
                <a:lnTo>
                  <a:pt x="386" y="1358"/>
                </a:lnTo>
                <a:lnTo>
                  <a:pt x="386" y="1358"/>
                </a:lnTo>
                <a:lnTo>
                  <a:pt x="385" y="1381"/>
                </a:lnTo>
                <a:lnTo>
                  <a:pt x="382" y="1404"/>
                </a:lnTo>
                <a:lnTo>
                  <a:pt x="377" y="1426"/>
                </a:lnTo>
                <a:lnTo>
                  <a:pt x="371" y="1447"/>
                </a:lnTo>
                <a:lnTo>
                  <a:pt x="364" y="1467"/>
                </a:lnTo>
                <a:lnTo>
                  <a:pt x="353" y="1486"/>
                </a:lnTo>
                <a:lnTo>
                  <a:pt x="343" y="1504"/>
                </a:lnTo>
                <a:lnTo>
                  <a:pt x="331" y="1519"/>
                </a:lnTo>
                <a:lnTo>
                  <a:pt x="319" y="1534"/>
                </a:lnTo>
                <a:lnTo>
                  <a:pt x="304" y="1547"/>
                </a:lnTo>
                <a:lnTo>
                  <a:pt x="289" y="1559"/>
                </a:lnTo>
                <a:lnTo>
                  <a:pt x="272" y="1568"/>
                </a:lnTo>
                <a:lnTo>
                  <a:pt x="256" y="1577"/>
                </a:lnTo>
                <a:lnTo>
                  <a:pt x="238" y="1582"/>
                </a:lnTo>
                <a:lnTo>
                  <a:pt x="220" y="1586"/>
                </a:lnTo>
                <a:lnTo>
                  <a:pt x="201" y="1586"/>
                </a:lnTo>
                <a:lnTo>
                  <a:pt x="201" y="1586"/>
                </a:lnTo>
                <a:lnTo>
                  <a:pt x="184" y="1586"/>
                </a:lnTo>
                <a:lnTo>
                  <a:pt x="169" y="1583"/>
                </a:lnTo>
                <a:lnTo>
                  <a:pt x="156" y="1579"/>
                </a:lnTo>
                <a:lnTo>
                  <a:pt x="142" y="1574"/>
                </a:lnTo>
                <a:lnTo>
                  <a:pt x="130" y="1568"/>
                </a:lnTo>
                <a:lnTo>
                  <a:pt x="120" y="1561"/>
                </a:lnTo>
                <a:lnTo>
                  <a:pt x="111" y="1555"/>
                </a:lnTo>
                <a:lnTo>
                  <a:pt x="102" y="1547"/>
                </a:lnTo>
                <a:lnTo>
                  <a:pt x="89" y="1532"/>
                </a:lnTo>
                <a:lnTo>
                  <a:pt x="80" y="1519"/>
                </a:lnTo>
                <a:lnTo>
                  <a:pt x="72" y="1507"/>
                </a:lnTo>
                <a:lnTo>
                  <a:pt x="72" y="1507"/>
                </a:lnTo>
                <a:lnTo>
                  <a:pt x="63" y="1492"/>
                </a:lnTo>
                <a:lnTo>
                  <a:pt x="54" y="1480"/>
                </a:lnTo>
                <a:lnTo>
                  <a:pt x="45" y="1473"/>
                </a:lnTo>
                <a:lnTo>
                  <a:pt x="35" y="1467"/>
                </a:lnTo>
                <a:lnTo>
                  <a:pt x="24" y="1465"/>
                </a:lnTo>
                <a:lnTo>
                  <a:pt x="15" y="1467"/>
                </a:lnTo>
                <a:lnTo>
                  <a:pt x="8" y="1471"/>
                </a:lnTo>
                <a:lnTo>
                  <a:pt x="0" y="1479"/>
                </a:lnTo>
                <a:lnTo>
                  <a:pt x="0" y="2374"/>
                </a:lnTo>
                <a:lnTo>
                  <a:pt x="1979" y="2374"/>
                </a:lnTo>
                <a:lnTo>
                  <a:pt x="1979" y="1519"/>
                </a:lnTo>
                <a:lnTo>
                  <a:pt x="1979" y="1519"/>
                </a:lnTo>
                <a:lnTo>
                  <a:pt x="1981" y="1507"/>
                </a:lnTo>
                <a:lnTo>
                  <a:pt x="1982" y="1497"/>
                </a:lnTo>
                <a:lnTo>
                  <a:pt x="1985" y="1488"/>
                </a:lnTo>
                <a:lnTo>
                  <a:pt x="1988" y="1482"/>
                </a:lnTo>
                <a:lnTo>
                  <a:pt x="1993" y="1476"/>
                </a:lnTo>
                <a:lnTo>
                  <a:pt x="1999" y="1471"/>
                </a:lnTo>
                <a:lnTo>
                  <a:pt x="2003" y="1468"/>
                </a:lnTo>
                <a:lnTo>
                  <a:pt x="2009" y="1467"/>
                </a:lnTo>
                <a:lnTo>
                  <a:pt x="2017" y="1467"/>
                </a:lnTo>
                <a:lnTo>
                  <a:pt x="2023" y="1467"/>
                </a:lnTo>
                <a:lnTo>
                  <a:pt x="2030" y="1470"/>
                </a:lnTo>
                <a:lnTo>
                  <a:pt x="2036" y="1474"/>
                </a:lnTo>
                <a:lnTo>
                  <a:pt x="2044" y="1480"/>
                </a:lnTo>
                <a:lnTo>
                  <a:pt x="2050" y="1488"/>
                </a:lnTo>
                <a:lnTo>
                  <a:pt x="2056" y="1497"/>
                </a:lnTo>
                <a:lnTo>
                  <a:pt x="2062" y="1507"/>
                </a:lnTo>
                <a:lnTo>
                  <a:pt x="2062" y="1507"/>
                </a:lnTo>
                <a:lnTo>
                  <a:pt x="2069" y="1519"/>
                </a:lnTo>
                <a:lnTo>
                  <a:pt x="2078" y="1532"/>
                </a:lnTo>
                <a:lnTo>
                  <a:pt x="2092" y="1547"/>
                </a:lnTo>
                <a:lnTo>
                  <a:pt x="2101" y="1555"/>
                </a:lnTo>
                <a:lnTo>
                  <a:pt x="2110" y="1562"/>
                </a:lnTo>
                <a:lnTo>
                  <a:pt x="2121" y="1568"/>
                </a:lnTo>
                <a:lnTo>
                  <a:pt x="2132" y="1574"/>
                </a:lnTo>
                <a:lnTo>
                  <a:pt x="2145" y="1580"/>
                </a:lnTo>
                <a:lnTo>
                  <a:pt x="2159" y="1583"/>
                </a:lnTo>
                <a:lnTo>
                  <a:pt x="2174" y="1586"/>
                </a:lnTo>
                <a:lnTo>
                  <a:pt x="2190" y="1588"/>
                </a:lnTo>
                <a:lnTo>
                  <a:pt x="2190" y="1588"/>
                </a:lnTo>
                <a:lnTo>
                  <a:pt x="2210" y="1586"/>
                </a:lnTo>
                <a:lnTo>
                  <a:pt x="2228" y="1583"/>
                </a:lnTo>
                <a:lnTo>
                  <a:pt x="2246" y="1577"/>
                </a:lnTo>
                <a:lnTo>
                  <a:pt x="2262" y="1570"/>
                </a:lnTo>
                <a:lnTo>
                  <a:pt x="2278" y="1559"/>
                </a:lnTo>
                <a:lnTo>
                  <a:pt x="2293" y="1547"/>
                </a:lnTo>
                <a:lnTo>
                  <a:pt x="2308" y="1535"/>
                </a:lnTo>
                <a:lnTo>
                  <a:pt x="2322" y="1520"/>
                </a:lnTo>
                <a:lnTo>
                  <a:pt x="2332" y="1504"/>
                </a:lnTo>
                <a:lnTo>
                  <a:pt x="2344" y="1486"/>
                </a:lnTo>
                <a:lnTo>
                  <a:pt x="2353" y="1467"/>
                </a:lnTo>
                <a:lnTo>
                  <a:pt x="2361" y="1447"/>
                </a:lnTo>
                <a:lnTo>
                  <a:pt x="2367" y="1426"/>
                </a:lnTo>
                <a:lnTo>
                  <a:pt x="2371" y="1404"/>
                </a:lnTo>
                <a:lnTo>
                  <a:pt x="2374" y="1381"/>
                </a:lnTo>
                <a:lnTo>
                  <a:pt x="2376" y="1358"/>
                </a:lnTo>
                <a:lnTo>
                  <a:pt x="2376" y="1358"/>
                </a:lnTo>
                <a:lnTo>
                  <a:pt x="2374" y="1335"/>
                </a:lnTo>
                <a:lnTo>
                  <a:pt x="2371" y="1311"/>
                </a:lnTo>
                <a:lnTo>
                  <a:pt x="2367" y="1290"/>
                </a:lnTo>
                <a:lnTo>
                  <a:pt x="2361" y="1269"/>
                </a:lnTo>
                <a:lnTo>
                  <a:pt x="2353" y="1248"/>
                </a:lnTo>
                <a:lnTo>
                  <a:pt x="2344" y="1229"/>
                </a:lnTo>
                <a:lnTo>
                  <a:pt x="2332" y="1213"/>
                </a:lnTo>
                <a:lnTo>
                  <a:pt x="2322" y="1196"/>
                </a:lnTo>
                <a:lnTo>
                  <a:pt x="2308" y="1181"/>
                </a:lnTo>
                <a:lnTo>
                  <a:pt x="2293" y="1168"/>
                </a:lnTo>
                <a:lnTo>
                  <a:pt x="2278" y="1156"/>
                </a:lnTo>
                <a:lnTo>
                  <a:pt x="2262" y="1147"/>
                </a:lnTo>
                <a:lnTo>
                  <a:pt x="2246" y="1139"/>
                </a:lnTo>
                <a:lnTo>
                  <a:pt x="2228" y="1133"/>
                </a:lnTo>
                <a:lnTo>
                  <a:pt x="2210" y="1130"/>
                </a:lnTo>
                <a:lnTo>
                  <a:pt x="2190" y="1129"/>
                </a:lnTo>
                <a:lnTo>
                  <a:pt x="2190" y="1129"/>
                </a:lnTo>
                <a:close/>
              </a:path>
            </a:pathLst>
          </a:custGeom>
          <a:solidFill>
            <a:schemeClr val="accent6"/>
          </a:solidFill>
          <a:ln w="28575">
            <a:solidFill>
              <a:schemeClr val="bg1">
                <a:lumMod val="50000"/>
              </a:schemeClr>
            </a:solidFill>
            <a:prstDash val="solid"/>
            <a:round/>
            <a:headEnd/>
            <a:tailEnd/>
          </a:ln>
        </p:spPr>
        <p:txBody>
          <a:bodyPr lIns="72000" tIns="251999" rIns="324000" bIns="144000" anchor="b" anchorCtr="0"/>
          <a:lstStyle/>
          <a:p>
            <a:pPr algn="r" eaLnBrk="1" hangingPunct="1"/>
            <a:r>
              <a:rPr lang="en-GB" dirty="0">
                <a:solidFill>
                  <a:schemeClr val="bg1"/>
                </a:solidFill>
                <a:cs typeface="Arial" charset="0"/>
              </a:rPr>
              <a:t>Digital</a:t>
            </a:r>
          </a:p>
          <a:p>
            <a:pPr algn="r" eaLnBrk="1" hangingPunct="1"/>
            <a:r>
              <a:rPr lang="en-GB" dirty="0">
                <a:solidFill>
                  <a:schemeClr val="bg1"/>
                </a:solidFill>
                <a:cs typeface="Arial" charset="0"/>
              </a:rPr>
              <a:t>Imple-</a:t>
            </a:r>
          </a:p>
          <a:p>
            <a:pPr algn="r" eaLnBrk="1" hangingPunct="1"/>
            <a:r>
              <a:rPr lang="en-GB" dirty="0">
                <a:solidFill>
                  <a:schemeClr val="bg1"/>
                </a:solidFill>
                <a:cs typeface="Arial" charset="0"/>
              </a:rPr>
              <a:t>mentation</a:t>
            </a:r>
          </a:p>
        </p:txBody>
      </p:sp>
      <p:sp>
        <p:nvSpPr>
          <p:cNvPr id="11" name="Freeform 11">
            <a:extLst>
              <a:ext uri="{FF2B5EF4-FFF2-40B4-BE49-F238E27FC236}">
                <a16:creationId xmlns:a16="http://schemas.microsoft.com/office/drawing/2014/main" id="{905040B0-A292-B740-A37E-3141C9E3AAC4}"/>
              </a:ext>
            </a:extLst>
          </p:cNvPr>
          <p:cNvSpPr>
            <a:spLocks/>
          </p:cNvSpPr>
          <p:nvPr/>
        </p:nvSpPr>
        <p:spPr bwMode="auto">
          <a:xfrm rot="21378936">
            <a:off x="1084564" y="3261916"/>
            <a:ext cx="1522418" cy="1266335"/>
          </a:xfrm>
          <a:custGeom>
            <a:avLst/>
            <a:gdLst>
              <a:gd name="T0" fmla="*/ 791 w 2377"/>
              <a:gd name="T1" fmla="*/ 179 h 1976"/>
              <a:gd name="T2" fmla="*/ 813 w 2377"/>
              <a:gd name="T3" fmla="*/ 131 h 1976"/>
              <a:gd name="T4" fmla="*/ 855 w 2377"/>
              <a:gd name="T5" fmla="*/ 89 h 1976"/>
              <a:gd name="T6" fmla="*/ 886 w 2377"/>
              <a:gd name="T7" fmla="*/ 70 h 1976"/>
              <a:gd name="T8" fmla="*/ 907 w 2377"/>
              <a:gd name="T9" fmla="*/ 43 h 1976"/>
              <a:gd name="T10" fmla="*/ 904 w 2377"/>
              <a:gd name="T11" fmla="*/ 19 h 1976"/>
              <a:gd name="T12" fmla="*/ 877 w 2377"/>
              <a:gd name="T13" fmla="*/ 3 h 1976"/>
              <a:gd name="T14" fmla="*/ 0 w 2377"/>
              <a:gd name="T15" fmla="*/ 1976 h 1976"/>
              <a:gd name="T16" fmla="*/ 1980 w 2377"/>
              <a:gd name="T17" fmla="*/ 1121 h 1976"/>
              <a:gd name="T18" fmla="*/ 1986 w 2377"/>
              <a:gd name="T19" fmla="*/ 1090 h 1976"/>
              <a:gd name="T20" fmla="*/ 2004 w 2377"/>
              <a:gd name="T21" fmla="*/ 1069 h 1976"/>
              <a:gd name="T22" fmla="*/ 2031 w 2377"/>
              <a:gd name="T23" fmla="*/ 1072 h 1976"/>
              <a:gd name="T24" fmla="*/ 2057 w 2377"/>
              <a:gd name="T25" fmla="*/ 1099 h 1976"/>
              <a:gd name="T26" fmla="*/ 2079 w 2377"/>
              <a:gd name="T27" fmla="*/ 1134 h 1976"/>
              <a:gd name="T28" fmla="*/ 2121 w 2377"/>
              <a:gd name="T29" fmla="*/ 1170 h 1976"/>
              <a:gd name="T30" fmla="*/ 2175 w 2377"/>
              <a:gd name="T31" fmla="*/ 1188 h 1976"/>
              <a:gd name="T32" fmla="*/ 2229 w 2377"/>
              <a:gd name="T33" fmla="*/ 1184 h 1976"/>
              <a:gd name="T34" fmla="*/ 2294 w 2377"/>
              <a:gd name="T35" fmla="*/ 1149 h 1976"/>
              <a:gd name="T36" fmla="*/ 2345 w 2377"/>
              <a:gd name="T37" fmla="*/ 1088 h 1976"/>
              <a:gd name="T38" fmla="*/ 2372 w 2377"/>
              <a:gd name="T39" fmla="*/ 1006 h 1976"/>
              <a:gd name="T40" fmla="*/ 2375 w 2377"/>
              <a:gd name="T41" fmla="*/ 936 h 1976"/>
              <a:gd name="T42" fmla="*/ 2354 w 2377"/>
              <a:gd name="T43" fmla="*/ 850 h 1976"/>
              <a:gd name="T44" fmla="*/ 2309 w 2377"/>
              <a:gd name="T45" fmla="*/ 783 h 1976"/>
              <a:gd name="T46" fmla="*/ 2247 w 2377"/>
              <a:gd name="T47" fmla="*/ 740 h 1976"/>
              <a:gd name="T48" fmla="*/ 2191 w 2377"/>
              <a:gd name="T49" fmla="*/ 729 h 1976"/>
              <a:gd name="T50" fmla="*/ 2133 w 2377"/>
              <a:gd name="T51" fmla="*/ 743 h 1976"/>
              <a:gd name="T52" fmla="*/ 2093 w 2377"/>
              <a:gd name="T53" fmla="*/ 770 h 1976"/>
              <a:gd name="T54" fmla="*/ 2063 w 2377"/>
              <a:gd name="T55" fmla="*/ 810 h 1976"/>
              <a:gd name="T56" fmla="*/ 2037 w 2377"/>
              <a:gd name="T57" fmla="*/ 843 h 1976"/>
              <a:gd name="T58" fmla="*/ 2010 w 2377"/>
              <a:gd name="T59" fmla="*/ 852 h 1976"/>
              <a:gd name="T60" fmla="*/ 1989 w 2377"/>
              <a:gd name="T61" fmla="*/ 837 h 1976"/>
              <a:gd name="T62" fmla="*/ 1980 w 2377"/>
              <a:gd name="T63" fmla="*/ 798 h 1976"/>
              <a:gd name="T64" fmla="*/ 1178 w 2377"/>
              <a:gd name="T65" fmla="*/ 0 h 1976"/>
              <a:gd name="T66" fmla="*/ 1146 w 2377"/>
              <a:gd name="T67" fmla="*/ 6 h 1976"/>
              <a:gd name="T68" fmla="*/ 1127 w 2377"/>
              <a:gd name="T69" fmla="*/ 25 h 1976"/>
              <a:gd name="T70" fmla="*/ 1128 w 2377"/>
              <a:gd name="T71" fmla="*/ 51 h 1976"/>
              <a:gd name="T72" fmla="*/ 1155 w 2377"/>
              <a:gd name="T73" fmla="*/ 76 h 1976"/>
              <a:gd name="T74" fmla="*/ 1191 w 2377"/>
              <a:gd name="T75" fmla="*/ 98 h 1976"/>
              <a:gd name="T76" fmla="*/ 1227 w 2377"/>
              <a:gd name="T77" fmla="*/ 142 h 1976"/>
              <a:gd name="T78" fmla="*/ 1245 w 2377"/>
              <a:gd name="T79" fmla="*/ 196 h 1976"/>
              <a:gd name="T80" fmla="*/ 1242 w 2377"/>
              <a:gd name="T81" fmla="*/ 248 h 1976"/>
              <a:gd name="T82" fmla="*/ 1206 w 2377"/>
              <a:gd name="T83" fmla="*/ 314 h 1976"/>
              <a:gd name="T84" fmla="*/ 1145 w 2377"/>
              <a:gd name="T85" fmla="*/ 365 h 1976"/>
              <a:gd name="T86" fmla="*/ 1063 w 2377"/>
              <a:gd name="T87" fmla="*/ 391 h 1976"/>
              <a:gd name="T88" fmla="*/ 994 w 2377"/>
              <a:gd name="T89" fmla="*/ 394 h 1976"/>
              <a:gd name="T90" fmla="*/ 907 w 2377"/>
              <a:gd name="T91" fmla="*/ 374 h 1976"/>
              <a:gd name="T92" fmla="*/ 840 w 2377"/>
              <a:gd name="T93" fmla="*/ 329 h 1976"/>
              <a:gd name="T94" fmla="*/ 798 w 2377"/>
              <a:gd name="T95" fmla="*/ 266 h 1976"/>
              <a:gd name="T96" fmla="*/ 788 w 2377"/>
              <a:gd name="T97" fmla="*/ 212 h 19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77" h="1976">
                <a:moveTo>
                  <a:pt x="788" y="212"/>
                </a:moveTo>
                <a:lnTo>
                  <a:pt x="788" y="212"/>
                </a:lnTo>
                <a:lnTo>
                  <a:pt x="788" y="196"/>
                </a:lnTo>
                <a:lnTo>
                  <a:pt x="791" y="179"/>
                </a:lnTo>
                <a:lnTo>
                  <a:pt x="795" y="166"/>
                </a:lnTo>
                <a:lnTo>
                  <a:pt x="800" y="152"/>
                </a:lnTo>
                <a:lnTo>
                  <a:pt x="806" y="142"/>
                </a:lnTo>
                <a:lnTo>
                  <a:pt x="813" y="131"/>
                </a:lnTo>
                <a:lnTo>
                  <a:pt x="821" y="121"/>
                </a:lnTo>
                <a:lnTo>
                  <a:pt x="828" y="113"/>
                </a:lnTo>
                <a:lnTo>
                  <a:pt x="843" y="98"/>
                </a:lnTo>
                <a:lnTo>
                  <a:pt x="855" y="89"/>
                </a:lnTo>
                <a:lnTo>
                  <a:pt x="868" y="82"/>
                </a:lnTo>
                <a:lnTo>
                  <a:pt x="868" y="82"/>
                </a:lnTo>
                <a:lnTo>
                  <a:pt x="877" y="76"/>
                </a:lnTo>
                <a:lnTo>
                  <a:pt x="886" y="70"/>
                </a:lnTo>
                <a:lnTo>
                  <a:pt x="894" y="64"/>
                </a:lnTo>
                <a:lnTo>
                  <a:pt x="900" y="57"/>
                </a:lnTo>
                <a:lnTo>
                  <a:pt x="904" y="51"/>
                </a:lnTo>
                <a:lnTo>
                  <a:pt x="907" y="43"/>
                </a:lnTo>
                <a:lnTo>
                  <a:pt x="909" y="37"/>
                </a:lnTo>
                <a:lnTo>
                  <a:pt x="909" y="31"/>
                </a:lnTo>
                <a:lnTo>
                  <a:pt x="907" y="25"/>
                </a:lnTo>
                <a:lnTo>
                  <a:pt x="904" y="19"/>
                </a:lnTo>
                <a:lnTo>
                  <a:pt x="900" y="13"/>
                </a:lnTo>
                <a:lnTo>
                  <a:pt x="894" y="9"/>
                </a:lnTo>
                <a:lnTo>
                  <a:pt x="886" y="6"/>
                </a:lnTo>
                <a:lnTo>
                  <a:pt x="877" y="3"/>
                </a:lnTo>
                <a:lnTo>
                  <a:pt x="867" y="1"/>
                </a:lnTo>
                <a:lnTo>
                  <a:pt x="856" y="0"/>
                </a:lnTo>
                <a:lnTo>
                  <a:pt x="0" y="0"/>
                </a:lnTo>
                <a:lnTo>
                  <a:pt x="0" y="1976"/>
                </a:lnTo>
                <a:lnTo>
                  <a:pt x="1979" y="1976"/>
                </a:lnTo>
                <a:lnTo>
                  <a:pt x="1979" y="1522"/>
                </a:lnTo>
                <a:lnTo>
                  <a:pt x="1980" y="1522"/>
                </a:lnTo>
                <a:lnTo>
                  <a:pt x="1980" y="1121"/>
                </a:lnTo>
                <a:lnTo>
                  <a:pt x="1980" y="1121"/>
                </a:lnTo>
                <a:lnTo>
                  <a:pt x="1982" y="1109"/>
                </a:lnTo>
                <a:lnTo>
                  <a:pt x="1983" y="1099"/>
                </a:lnTo>
                <a:lnTo>
                  <a:pt x="1986" y="1090"/>
                </a:lnTo>
                <a:lnTo>
                  <a:pt x="1989" y="1082"/>
                </a:lnTo>
                <a:lnTo>
                  <a:pt x="1994" y="1076"/>
                </a:lnTo>
                <a:lnTo>
                  <a:pt x="2000" y="1072"/>
                </a:lnTo>
                <a:lnTo>
                  <a:pt x="2004" y="1069"/>
                </a:lnTo>
                <a:lnTo>
                  <a:pt x="2010" y="1067"/>
                </a:lnTo>
                <a:lnTo>
                  <a:pt x="2018" y="1067"/>
                </a:lnTo>
                <a:lnTo>
                  <a:pt x="2024" y="1069"/>
                </a:lnTo>
                <a:lnTo>
                  <a:pt x="2031" y="1072"/>
                </a:lnTo>
                <a:lnTo>
                  <a:pt x="2037" y="1076"/>
                </a:lnTo>
                <a:lnTo>
                  <a:pt x="2045" y="1082"/>
                </a:lnTo>
                <a:lnTo>
                  <a:pt x="2051" y="1090"/>
                </a:lnTo>
                <a:lnTo>
                  <a:pt x="2057" y="1099"/>
                </a:lnTo>
                <a:lnTo>
                  <a:pt x="2063" y="1109"/>
                </a:lnTo>
                <a:lnTo>
                  <a:pt x="2063" y="1109"/>
                </a:lnTo>
                <a:lnTo>
                  <a:pt x="2070" y="1121"/>
                </a:lnTo>
                <a:lnTo>
                  <a:pt x="2079" y="1134"/>
                </a:lnTo>
                <a:lnTo>
                  <a:pt x="2093" y="1149"/>
                </a:lnTo>
                <a:lnTo>
                  <a:pt x="2102" y="1157"/>
                </a:lnTo>
                <a:lnTo>
                  <a:pt x="2111" y="1163"/>
                </a:lnTo>
                <a:lnTo>
                  <a:pt x="2121" y="1170"/>
                </a:lnTo>
                <a:lnTo>
                  <a:pt x="2133" y="1176"/>
                </a:lnTo>
                <a:lnTo>
                  <a:pt x="2146" y="1181"/>
                </a:lnTo>
                <a:lnTo>
                  <a:pt x="2160" y="1185"/>
                </a:lnTo>
                <a:lnTo>
                  <a:pt x="2175" y="1188"/>
                </a:lnTo>
                <a:lnTo>
                  <a:pt x="2191" y="1188"/>
                </a:lnTo>
                <a:lnTo>
                  <a:pt x="2191" y="1188"/>
                </a:lnTo>
                <a:lnTo>
                  <a:pt x="2211" y="1188"/>
                </a:lnTo>
                <a:lnTo>
                  <a:pt x="2229" y="1184"/>
                </a:lnTo>
                <a:lnTo>
                  <a:pt x="2247" y="1179"/>
                </a:lnTo>
                <a:lnTo>
                  <a:pt x="2263" y="1170"/>
                </a:lnTo>
                <a:lnTo>
                  <a:pt x="2279" y="1161"/>
                </a:lnTo>
                <a:lnTo>
                  <a:pt x="2294" y="1149"/>
                </a:lnTo>
                <a:lnTo>
                  <a:pt x="2309" y="1136"/>
                </a:lnTo>
                <a:lnTo>
                  <a:pt x="2321" y="1121"/>
                </a:lnTo>
                <a:lnTo>
                  <a:pt x="2333" y="1106"/>
                </a:lnTo>
                <a:lnTo>
                  <a:pt x="2345" y="1088"/>
                </a:lnTo>
                <a:lnTo>
                  <a:pt x="2354" y="1069"/>
                </a:lnTo>
                <a:lnTo>
                  <a:pt x="2362" y="1049"/>
                </a:lnTo>
                <a:lnTo>
                  <a:pt x="2368" y="1028"/>
                </a:lnTo>
                <a:lnTo>
                  <a:pt x="2372" y="1006"/>
                </a:lnTo>
                <a:lnTo>
                  <a:pt x="2375" y="983"/>
                </a:lnTo>
                <a:lnTo>
                  <a:pt x="2377" y="960"/>
                </a:lnTo>
                <a:lnTo>
                  <a:pt x="2377" y="960"/>
                </a:lnTo>
                <a:lnTo>
                  <a:pt x="2375" y="936"/>
                </a:lnTo>
                <a:lnTo>
                  <a:pt x="2372" y="913"/>
                </a:lnTo>
                <a:lnTo>
                  <a:pt x="2368" y="891"/>
                </a:lnTo>
                <a:lnTo>
                  <a:pt x="2362" y="870"/>
                </a:lnTo>
                <a:lnTo>
                  <a:pt x="2354" y="850"/>
                </a:lnTo>
                <a:lnTo>
                  <a:pt x="2345" y="831"/>
                </a:lnTo>
                <a:lnTo>
                  <a:pt x="2333" y="813"/>
                </a:lnTo>
                <a:lnTo>
                  <a:pt x="2321" y="797"/>
                </a:lnTo>
                <a:lnTo>
                  <a:pt x="2309" y="783"/>
                </a:lnTo>
                <a:lnTo>
                  <a:pt x="2294" y="770"/>
                </a:lnTo>
                <a:lnTo>
                  <a:pt x="2279" y="758"/>
                </a:lnTo>
                <a:lnTo>
                  <a:pt x="2263" y="749"/>
                </a:lnTo>
                <a:lnTo>
                  <a:pt x="2247" y="740"/>
                </a:lnTo>
                <a:lnTo>
                  <a:pt x="2229" y="735"/>
                </a:lnTo>
                <a:lnTo>
                  <a:pt x="2211" y="731"/>
                </a:lnTo>
                <a:lnTo>
                  <a:pt x="2191" y="729"/>
                </a:lnTo>
                <a:lnTo>
                  <a:pt x="2191" y="729"/>
                </a:lnTo>
                <a:lnTo>
                  <a:pt x="2175" y="731"/>
                </a:lnTo>
                <a:lnTo>
                  <a:pt x="2160" y="734"/>
                </a:lnTo>
                <a:lnTo>
                  <a:pt x="2146" y="737"/>
                </a:lnTo>
                <a:lnTo>
                  <a:pt x="2133" y="743"/>
                </a:lnTo>
                <a:lnTo>
                  <a:pt x="2121" y="749"/>
                </a:lnTo>
                <a:lnTo>
                  <a:pt x="2111" y="755"/>
                </a:lnTo>
                <a:lnTo>
                  <a:pt x="2102" y="762"/>
                </a:lnTo>
                <a:lnTo>
                  <a:pt x="2093" y="770"/>
                </a:lnTo>
                <a:lnTo>
                  <a:pt x="2079" y="785"/>
                </a:lnTo>
                <a:lnTo>
                  <a:pt x="2070" y="798"/>
                </a:lnTo>
                <a:lnTo>
                  <a:pt x="2063" y="810"/>
                </a:lnTo>
                <a:lnTo>
                  <a:pt x="2063" y="810"/>
                </a:lnTo>
                <a:lnTo>
                  <a:pt x="2057" y="820"/>
                </a:lnTo>
                <a:lnTo>
                  <a:pt x="2051" y="829"/>
                </a:lnTo>
                <a:lnTo>
                  <a:pt x="2045" y="837"/>
                </a:lnTo>
                <a:lnTo>
                  <a:pt x="2037" y="843"/>
                </a:lnTo>
                <a:lnTo>
                  <a:pt x="2031" y="847"/>
                </a:lnTo>
                <a:lnTo>
                  <a:pt x="2024" y="850"/>
                </a:lnTo>
                <a:lnTo>
                  <a:pt x="2018" y="852"/>
                </a:lnTo>
                <a:lnTo>
                  <a:pt x="2010" y="852"/>
                </a:lnTo>
                <a:lnTo>
                  <a:pt x="2004" y="850"/>
                </a:lnTo>
                <a:lnTo>
                  <a:pt x="2000" y="847"/>
                </a:lnTo>
                <a:lnTo>
                  <a:pt x="1994" y="843"/>
                </a:lnTo>
                <a:lnTo>
                  <a:pt x="1989" y="837"/>
                </a:lnTo>
                <a:lnTo>
                  <a:pt x="1986" y="829"/>
                </a:lnTo>
                <a:lnTo>
                  <a:pt x="1983" y="820"/>
                </a:lnTo>
                <a:lnTo>
                  <a:pt x="1982" y="810"/>
                </a:lnTo>
                <a:lnTo>
                  <a:pt x="1980" y="798"/>
                </a:lnTo>
                <a:lnTo>
                  <a:pt x="1980" y="547"/>
                </a:lnTo>
                <a:lnTo>
                  <a:pt x="1979" y="547"/>
                </a:lnTo>
                <a:lnTo>
                  <a:pt x="1979" y="0"/>
                </a:lnTo>
                <a:lnTo>
                  <a:pt x="1178" y="0"/>
                </a:lnTo>
                <a:lnTo>
                  <a:pt x="1178" y="0"/>
                </a:lnTo>
                <a:lnTo>
                  <a:pt x="1166" y="1"/>
                </a:lnTo>
                <a:lnTo>
                  <a:pt x="1155" y="3"/>
                </a:lnTo>
                <a:lnTo>
                  <a:pt x="1146" y="6"/>
                </a:lnTo>
                <a:lnTo>
                  <a:pt x="1140" y="9"/>
                </a:lnTo>
                <a:lnTo>
                  <a:pt x="1134" y="13"/>
                </a:lnTo>
                <a:lnTo>
                  <a:pt x="1130" y="19"/>
                </a:lnTo>
                <a:lnTo>
                  <a:pt x="1127" y="25"/>
                </a:lnTo>
                <a:lnTo>
                  <a:pt x="1125" y="31"/>
                </a:lnTo>
                <a:lnTo>
                  <a:pt x="1125" y="37"/>
                </a:lnTo>
                <a:lnTo>
                  <a:pt x="1125" y="43"/>
                </a:lnTo>
                <a:lnTo>
                  <a:pt x="1128" y="51"/>
                </a:lnTo>
                <a:lnTo>
                  <a:pt x="1133" y="57"/>
                </a:lnTo>
                <a:lnTo>
                  <a:pt x="1139" y="64"/>
                </a:lnTo>
                <a:lnTo>
                  <a:pt x="1146" y="70"/>
                </a:lnTo>
                <a:lnTo>
                  <a:pt x="1155" y="76"/>
                </a:lnTo>
                <a:lnTo>
                  <a:pt x="1166" y="82"/>
                </a:lnTo>
                <a:lnTo>
                  <a:pt x="1166" y="82"/>
                </a:lnTo>
                <a:lnTo>
                  <a:pt x="1178" y="89"/>
                </a:lnTo>
                <a:lnTo>
                  <a:pt x="1191" y="98"/>
                </a:lnTo>
                <a:lnTo>
                  <a:pt x="1206" y="113"/>
                </a:lnTo>
                <a:lnTo>
                  <a:pt x="1214" y="121"/>
                </a:lnTo>
                <a:lnTo>
                  <a:pt x="1221" y="131"/>
                </a:lnTo>
                <a:lnTo>
                  <a:pt x="1227" y="142"/>
                </a:lnTo>
                <a:lnTo>
                  <a:pt x="1233" y="152"/>
                </a:lnTo>
                <a:lnTo>
                  <a:pt x="1239" y="166"/>
                </a:lnTo>
                <a:lnTo>
                  <a:pt x="1242" y="179"/>
                </a:lnTo>
                <a:lnTo>
                  <a:pt x="1245" y="196"/>
                </a:lnTo>
                <a:lnTo>
                  <a:pt x="1247" y="212"/>
                </a:lnTo>
                <a:lnTo>
                  <a:pt x="1247" y="212"/>
                </a:lnTo>
                <a:lnTo>
                  <a:pt x="1245" y="230"/>
                </a:lnTo>
                <a:lnTo>
                  <a:pt x="1242" y="248"/>
                </a:lnTo>
                <a:lnTo>
                  <a:pt x="1236" y="266"/>
                </a:lnTo>
                <a:lnTo>
                  <a:pt x="1229" y="282"/>
                </a:lnTo>
                <a:lnTo>
                  <a:pt x="1218" y="299"/>
                </a:lnTo>
                <a:lnTo>
                  <a:pt x="1206" y="314"/>
                </a:lnTo>
                <a:lnTo>
                  <a:pt x="1194" y="329"/>
                </a:lnTo>
                <a:lnTo>
                  <a:pt x="1179" y="342"/>
                </a:lnTo>
                <a:lnTo>
                  <a:pt x="1163" y="354"/>
                </a:lnTo>
                <a:lnTo>
                  <a:pt x="1145" y="365"/>
                </a:lnTo>
                <a:lnTo>
                  <a:pt x="1125" y="374"/>
                </a:lnTo>
                <a:lnTo>
                  <a:pt x="1106" y="381"/>
                </a:lnTo>
                <a:lnTo>
                  <a:pt x="1085" y="387"/>
                </a:lnTo>
                <a:lnTo>
                  <a:pt x="1063" y="391"/>
                </a:lnTo>
                <a:lnTo>
                  <a:pt x="1040" y="394"/>
                </a:lnTo>
                <a:lnTo>
                  <a:pt x="1016" y="396"/>
                </a:lnTo>
                <a:lnTo>
                  <a:pt x="1016" y="396"/>
                </a:lnTo>
                <a:lnTo>
                  <a:pt x="994" y="394"/>
                </a:lnTo>
                <a:lnTo>
                  <a:pt x="970" y="391"/>
                </a:lnTo>
                <a:lnTo>
                  <a:pt x="949" y="387"/>
                </a:lnTo>
                <a:lnTo>
                  <a:pt x="928" y="381"/>
                </a:lnTo>
                <a:lnTo>
                  <a:pt x="907" y="374"/>
                </a:lnTo>
                <a:lnTo>
                  <a:pt x="888" y="365"/>
                </a:lnTo>
                <a:lnTo>
                  <a:pt x="871" y="354"/>
                </a:lnTo>
                <a:lnTo>
                  <a:pt x="855" y="342"/>
                </a:lnTo>
                <a:lnTo>
                  <a:pt x="840" y="329"/>
                </a:lnTo>
                <a:lnTo>
                  <a:pt x="827" y="314"/>
                </a:lnTo>
                <a:lnTo>
                  <a:pt x="815" y="299"/>
                </a:lnTo>
                <a:lnTo>
                  <a:pt x="806" y="282"/>
                </a:lnTo>
                <a:lnTo>
                  <a:pt x="798" y="266"/>
                </a:lnTo>
                <a:lnTo>
                  <a:pt x="792" y="248"/>
                </a:lnTo>
                <a:lnTo>
                  <a:pt x="789" y="230"/>
                </a:lnTo>
                <a:lnTo>
                  <a:pt x="788" y="212"/>
                </a:lnTo>
                <a:lnTo>
                  <a:pt x="788" y="212"/>
                </a:lnTo>
                <a:close/>
              </a:path>
            </a:pathLst>
          </a:custGeom>
          <a:solidFill>
            <a:schemeClr val="accent2">
              <a:lumMod val="60000"/>
              <a:lumOff val="40000"/>
            </a:schemeClr>
          </a:solidFill>
          <a:ln w="28575">
            <a:solidFill>
              <a:schemeClr val="bg1">
                <a:lumMod val="50000"/>
              </a:schemeClr>
            </a:solidFill>
            <a:prstDash val="solid"/>
            <a:round/>
            <a:headEnd/>
            <a:tailEnd/>
          </a:ln>
        </p:spPr>
        <p:txBody>
          <a:bodyPr lIns="72000" rIns="0" bIns="144000" anchor="b" anchorCtr="0"/>
          <a:lstStyle/>
          <a:p>
            <a:pPr eaLnBrk="1" hangingPunct="1"/>
            <a:r>
              <a:rPr lang="en-GB" dirty="0">
                <a:solidFill>
                  <a:schemeClr val="bg1"/>
                </a:solidFill>
                <a:cs typeface="Arial" charset="0"/>
              </a:rPr>
              <a:t>Digital</a:t>
            </a:r>
          </a:p>
          <a:p>
            <a:pPr eaLnBrk="1" hangingPunct="1"/>
            <a:r>
              <a:rPr lang="en-GB" dirty="0">
                <a:solidFill>
                  <a:schemeClr val="bg1"/>
                </a:solidFill>
                <a:cs typeface="Arial" charset="0"/>
              </a:rPr>
              <a:t>Organization</a:t>
            </a:r>
          </a:p>
        </p:txBody>
      </p:sp>
    </p:spTree>
    <p:extLst>
      <p:ext uri="{BB962C8B-B14F-4D97-AF65-F5344CB8AC3E}">
        <p14:creationId xmlns:p14="http://schemas.microsoft.com/office/powerpoint/2010/main" val="2389990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05323-D518-0C4E-8F5D-0A747880CE36}"/>
              </a:ext>
            </a:extLst>
          </p:cNvPr>
          <p:cNvSpPr>
            <a:spLocks noGrp="1"/>
          </p:cNvSpPr>
          <p:nvPr>
            <p:ph type="title"/>
          </p:nvPr>
        </p:nvSpPr>
        <p:spPr/>
        <p:txBody>
          <a:bodyPr/>
          <a:lstStyle/>
          <a:p>
            <a:r>
              <a:rPr lang="en-CA" dirty="0"/>
              <a:t>ETAC Example: Blockchain (Draft v1)</a:t>
            </a:r>
          </a:p>
        </p:txBody>
      </p:sp>
      <p:pic>
        <p:nvPicPr>
          <p:cNvPr id="3" name="Picture 4">
            <a:extLst>
              <a:ext uri="{FF2B5EF4-FFF2-40B4-BE49-F238E27FC236}">
                <a16:creationId xmlns:a16="http://schemas.microsoft.com/office/drawing/2014/main" id="{9EFC432E-4A6B-D14C-8D79-B2E7B229EB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759" y="692696"/>
            <a:ext cx="8578957" cy="4383515"/>
          </a:xfrm>
          <a:prstGeom prst="rect">
            <a:avLst/>
          </a:prstGeom>
        </p:spPr>
      </p:pic>
      <p:sp>
        <p:nvSpPr>
          <p:cNvPr id="4" name="TextBox 3">
            <a:extLst>
              <a:ext uri="{FF2B5EF4-FFF2-40B4-BE49-F238E27FC236}">
                <a16:creationId xmlns:a16="http://schemas.microsoft.com/office/drawing/2014/main" id="{4BF0F474-9A56-0549-96C4-551B0FAD102B}"/>
              </a:ext>
            </a:extLst>
          </p:cNvPr>
          <p:cNvSpPr txBox="1"/>
          <p:nvPr/>
        </p:nvSpPr>
        <p:spPr>
          <a:xfrm>
            <a:off x="613767" y="1536600"/>
            <a:ext cx="1996481" cy="461665"/>
          </a:xfrm>
          <a:prstGeom prst="rect">
            <a:avLst/>
          </a:prstGeom>
          <a:noFill/>
        </p:spPr>
        <p:txBody>
          <a:bodyPr wrap="square" rtlCol="0">
            <a:spAutoFit/>
          </a:bodyPr>
          <a:lstStyle/>
          <a:p>
            <a:r>
              <a:rPr lang="en-CA" sz="1200" dirty="0"/>
              <a:t>Bitcoin 2008 (Whitepaper); launched 2009</a:t>
            </a:r>
            <a:endParaRPr lang="en-US" sz="1200" dirty="0"/>
          </a:p>
        </p:txBody>
      </p:sp>
      <p:sp>
        <p:nvSpPr>
          <p:cNvPr id="5" name="TextBox 4">
            <a:extLst>
              <a:ext uri="{FF2B5EF4-FFF2-40B4-BE49-F238E27FC236}">
                <a16:creationId xmlns:a16="http://schemas.microsoft.com/office/drawing/2014/main" id="{B61AC9C1-CCE6-1645-B9EB-A80269CEBBD9}"/>
              </a:ext>
            </a:extLst>
          </p:cNvPr>
          <p:cNvSpPr txBox="1"/>
          <p:nvPr/>
        </p:nvSpPr>
        <p:spPr>
          <a:xfrm>
            <a:off x="613768" y="2174528"/>
            <a:ext cx="2111689"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CA" sz="1200" dirty="0"/>
              <a:t>IBM (leader), Microsoft, Amazon (AWS), FB/Meta Ethereum, JPMorgan Chase.</a:t>
            </a:r>
            <a:endParaRPr lang="en-US" sz="1200" dirty="0"/>
          </a:p>
        </p:txBody>
      </p:sp>
      <p:sp>
        <p:nvSpPr>
          <p:cNvPr id="6" name="TextBox 5">
            <a:extLst>
              <a:ext uri="{FF2B5EF4-FFF2-40B4-BE49-F238E27FC236}">
                <a16:creationId xmlns:a16="http://schemas.microsoft.com/office/drawing/2014/main" id="{8CC0B8D8-3A22-5444-8133-B05BEF863B97}"/>
              </a:ext>
            </a:extLst>
          </p:cNvPr>
          <p:cNvSpPr txBox="1"/>
          <p:nvPr/>
        </p:nvSpPr>
        <p:spPr>
          <a:xfrm>
            <a:off x="534388" y="2893722"/>
            <a:ext cx="2303329"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CA" sz="1200" dirty="0"/>
              <a:t>Need for trust, new regulations, advancements (cloud/AI), economic (reduced costs).</a:t>
            </a:r>
            <a:endParaRPr lang="en-US" sz="1200" dirty="0"/>
          </a:p>
        </p:txBody>
      </p:sp>
      <p:sp>
        <p:nvSpPr>
          <p:cNvPr id="7" name="TextBox 6">
            <a:extLst>
              <a:ext uri="{FF2B5EF4-FFF2-40B4-BE49-F238E27FC236}">
                <a16:creationId xmlns:a16="http://schemas.microsoft.com/office/drawing/2014/main" id="{627561C6-766D-E54C-8FA8-953DB732A096}"/>
              </a:ext>
            </a:extLst>
          </p:cNvPr>
          <p:cNvSpPr txBox="1"/>
          <p:nvPr/>
        </p:nvSpPr>
        <p:spPr>
          <a:xfrm>
            <a:off x="2754863" y="1591960"/>
            <a:ext cx="1513081" cy="830997"/>
          </a:xfrm>
          <a:prstGeom prst="rect">
            <a:avLst/>
          </a:prstGeom>
          <a:noFill/>
        </p:spPr>
        <p:txBody>
          <a:bodyPr wrap="square" rtlCol="0">
            <a:spAutoFit/>
          </a:bodyPr>
          <a:lstStyle/>
          <a:p>
            <a:pPr algn="l"/>
            <a:r>
              <a:rPr lang="en-CA" sz="1200" dirty="0"/>
              <a:t>Early adoption (finance, logistics), gradual expansion (healthcare, gov’t).</a:t>
            </a:r>
            <a:endParaRPr lang="en-US" sz="1200" dirty="0"/>
          </a:p>
        </p:txBody>
      </p:sp>
      <p:sp>
        <p:nvSpPr>
          <p:cNvPr id="8" name="TextBox 7">
            <a:extLst>
              <a:ext uri="{FF2B5EF4-FFF2-40B4-BE49-F238E27FC236}">
                <a16:creationId xmlns:a16="http://schemas.microsoft.com/office/drawing/2014/main" id="{E640FC72-81E6-DB40-A5AD-E71EF1A68B23}"/>
              </a:ext>
            </a:extLst>
          </p:cNvPr>
          <p:cNvSpPr txBox="1"/>
          <p:nvPr/>
        </p:nvSpPr>
        <p:spPr>
          <a:xfrm>
            <a:off x="2588540" y="2640142"/>
            <a:ext cx="1782361" cy="861774"/>
          </a:xfrm>
          <a:prstGeom prst="rect">
            <a:avLst/>
          </a:prstGeom>
          <a:noFill/>
        </p:spPr>
        <p:txBody>
          <a:bodyPr wrap="square" rtlCol="0">
            <a:spAutoFit/>
          </a:bodyPr>
          <a:lstStyle/>
          <a:p>
            <a:pPr algn="l"/>
            <a:r>
              <a:rPr lang="en-CA" sz="1000" dirty="0"/>
              <a:t>Positively: Financial services, logistics, healthcare, energy, real estate. Negatively: Traditional intermediaries such as banks, brokers, legal.</a:t>
            </a:r>
            <a:endParaRPr lang="en-US" sz="1000" dirty="0"/>
          </a:p>
        </p:txBody>
      </p:sp>
      <p:sp>
        <p:nvSpPr>
          <p:cNvPr id="9" name="TextBox 8">
            <a:extLst>
              <a:ext uri="{FF2B5EF4-FFF2-40B4-BE49-F238E27FC236}">
                <a16:creationId xmlns:a16="http://schemas.microsoft.com/office/drawing/2014/main" id="{B5320307-4F77-334D-B50A-684C19B9213C}"/>
              </a:ext>
            </a:extLst>
          </p:cNvPr>
          <p:cNvSpPr txBox="1"/>
          <p:nvPr/>
        </p:nvSpPr>
        <p:spPr>
          <a:xfrm>
            <a:off x="4271424" y="1605168"/>
            <a:ext cx="2231862" cy="461665"/>
          </a:xfrm>
          <a:prstGeom prst="rect">
            <a:avLst/>
          </a:prstGeom>
          <a:noFill/>
        </p:spPr>
        <p:txBody>
          <a:bodyPr wrap="square" rtlCol="0">
            <a:spAutoFit/>
          </a:bodyPr>
          <a:lstStyle/>
          <a:p>
            <a:pPr algn="l"/>
            <a:r>
              <a:rPr lang="en-CA" sz="1200" dirty="0"/>
              <a:t>Efficiency, transparency and trust, transaction speed.</a:t>
            </a:r>
            <a:endParaRPr lang="en-US" sz="1200" dirty="0"/>
          </a:p>
        </p:txBody>
      </p:sp>
      <p:sp>
        <p:nvSpPr>
          <p:cNvPr id="10" name="TextBox 9">
            <a:extLst>
              <a:ext uri="{FF2B5EF4-FFF2-40B4-BE49-F238E27FC236}">
                <a16:creationId xmlns:a16="http://schemas.microsoft.com/office/drawing/2014/main" id="{BF171405-0606-2F48-A4B5-EFE339DF566E}"/>
              </a:ext>
            </a:extLst>
          </p:cNvPr>
          <p:cNvSpPr txBox="1"/>
          <p:nvPr/>
        </p:nvSpPr>
        <p:spPr>
          <a:xfrm>
            <a:off x="4212125" y="2300662"/>
            <a:ext cx="2452273" cy="461665"/>
          </a:xfrm>
          <a:prstGeom prst="rect">
            <a:avLst/>
          </a:prstGeom>
          <a:noFill/>
        </p:spPr>
        <p:txBody>
          <a:bodyPr wrap="square" rtlCol="0">
            <a:spAutoFit/>
          </a:bodyPr>
          <a:lstStyle/>
          <a:p>
            <a:pPr algn="l"/>
            <a:r>
              <a:rPr lang="en-CA" sz="1200" dirty="0"/>
              <a:t>Reduced transaction costs, improved cash flow, reduced fraud.</a:t>
            </a:r>
            <a:endParaRPr lang="en-US" sz="1200" dirty="0"/>
          </a:p>
        </p:txBody>
      </p:sp>
      <p:sp>
        <p:nvSpPr>
          <p:cNvPr id="11" name="TextBox 10">
            <a:extLst>
              <a:ext uri="{FF2B5EF4-FFF2-40B4-BE49-F238E27FC236}">
                <a16:creationId xmlns:a16="http://schemas.microsoft.com/office/drawing/2014/main" id="{57B79341-EBBE-4A4D-B843-B74623537720}"/>
              </a:ext>
            </a:extLst>
          </p:cNvPr>
          <p:cNvSpPr txBox="1"/>
          <p:nvPr/>
        </p:nvSpPr>
        <p:spPr>
          <a:xfrm>
            <a:off x="4223579" y="2986348"/>
            <a:ext cx="2303329" cy="461665"/>
          </a:xfrm>
          <a:prstGeom prst="rect">
            <a:avLst/>
          </a:prstGeom>
          <a:noFill/>
        </p:spPr>
        <p:txBody>
          <a:bodyPr wrap="square" rtlCol="0">
            <a:spAutoFit/>
          </a:bodyPr>
          <a:lstStyle/>
          <a:p>
            <a:pPr algn="l"/>
            <a:r>
              <a:rPr lang="en-CA" sz="1200" dirty="0"/>
              <a:t>Increased visibility, improved privacy/security, user experience.</a:t>
            </a:r>
            <a:endParaRPr lang="en-US" sz="1200" dirty="0"/>
          </a:p>
        </p:txBody>
      </p:sp>
      <p:sp>
        <p:nvSpPr>
          <p:cNvPr id="12" name="TextBox 11">
            <a:extLst>
              <a:ext uri="{FF2B5EF4-FFF2-40B4-BE49-F238E27FC236}">
                <a16:creationId xmlns:a16="http://schemas.microsoft.com/office/drawing/2014/main" id="{319E0561-E632-0B4B-979B-22344420BEA9}"/>
              </a:ext>
            </a:extLst>
          </p:cNvPr>
          <p:cNvSpPr txBox="1"/>
          <p:nvPr/>
        </p:nvSpPr>
        <p:spPr>
          <a:xfrm>
            <a:off x="6546099" y="1570615"/>
            <a:ext cx="2452272" cy="461665"/>
          </a:xfrm>
          <a:prstGeom prst="rect">
            <a:avLst/>
          </a:prstGeom>
          <a:noFill/>
        </p:spPr>
        <p:txBody>
          <a:bodyPr wrap="square" rtlCol="0">
            <a:spAutoFit/>
          </a:bodyPr>
          <a:lstStyle/>
          <a:p>
            <a:pPr algn="l"/>
            <a:r>
              <a:rPr lang="en-CA" sz="1200" dirty="0"/>
              <a:t>Scalability enhancements, energy efficiency, interoperability, security.</a:t>
            </a:r>
            <a:endParaRPr lang="en-US" sz="1200" dirty="0"/>
          </a:p>
        </p:txBody>
      </p:sp>
      <p:sp>
        <p:nvSpPr>
          <p:cNvPr id="13" name="TextBox 12">
            <a:extLst>
              <a:ext uri="{FF2B5EF4-FFF2-40B4-BE49-F238E27FC236}">
                <a16:creationId xmlns:a16="http://schemas.microsoft.com/office/drawing/2014/main" id="{3FC9D921-241A-294A-AD0E-B040F43114B9}"/>
              </a:ext>
            </a:extLst>
          </p:cNvPr>
          <p:cNvSpPr txBox="1"/>
          <p:nvPr/>
        </p:nvSpPr>
        <p:spPr>
          <a:xfrm>
            <a:off x="6564219" y="2281601"/>
            <a:ext cx="2293497" cy="461665"/>
          </a:xfrm>
          <a:prstGeom prst="rect">
            <a:avLst/>
          </a:prstGeom>
          <a:noFill/>
        </p:spPr>
        <p:txBody>
          <a:bodyPr wrap="square" rtlCol="0">
            <a:spAutoFit/>
          </a:bodyPr>
          <a:lstStyle/>
          <a:p>
            <a:pPr algn="l"/>
            <a:r>
              <a:rPr lang="en-CA" sz="1200" dirty="0"/>
              <a:t>Ethereum (dApps), Hyperledger (Linux), Binance (Smart Chain).</a:t>
            </a:r>
            <a:endParaRPr lang="en-US" sz="1200" dirty="0"/>
          </a:p>
        </p:txBody>
      </p:sp>
      <p:sp>
        <p:nvSpPr>
          <p:cNvPr id="14" name="TextBox 13">
            <a:extLst>
              <a:ext uri="{FF2B5EF4-FFF2-40B4-BE49-F238E27FC236}">
                <a16:creationId xmlns:a16="http://schemas.microsoft.com/office/drawing/2014/main" id="{5CB471AD-A472-AD47-8005-62E00B2676A7}"/>
              </a:ext>
            </a:extLst>
          </p:cNvPr>
          <p:cNvSpPr txBox="1"/>
          <p:nvPr/>
        </p:nvSpPr>
        <p:spPr>
          <a:xfrm>
            <a:off x="6577181" y="2991837"/>
            <a:ext cx="2251129" cy="461665"/>
          </a:xfrm>
          <a:prstGeom prst="rect">
            <a:avLst/>
          </a:prstGeom>
          <a:noFill/>
        </p:spPr>
        <p:txBody>
          <a:bodyPr wrap="square" rtlCol="0">
            <a:spAutoFit/>
          </a:bodyPr>
          <a:lstStyle/>
          <a:p>
            <a:r>
              <a:rPr lang="en-CA" sz="1200" dirty="0"/>
              <a:t>Energy usage, network silos, network security, data integrity.</a:t>
            </a:r>
            <a:endParaRPr lang="en-US" sz="1200" dirty="0"/>
          </a:p>
        </p:txBody>
      </p:sp>
      <p:sp>
        <p:nvSpPr>
          <p:cNvPr id="15" name="TextBox 14">
            <a:extLst>
              <a:ext uri="{FF2B5EF4-FFF2-40B4-BE49-F238E27FC236}">
                <a16:creationId xmlns:a16="http://schemas.microsoft.com/office/drawing/2014/main" id="{800B72B1-3C0F-9245-8FC5-53DCC2783A8D}"/>
              </a:ext>
            </a:extLst>
          </p:cNvPr>
          <p:cNvSpPr txBox="1"/>
          <p:nvPr/>
        </p:nvSpPr>
        <p:spPr>
          <a:xfrm>
            <a:off x="5127984" y="3816411"/>
            <a:ext cx="3422164" cy="461665"/>
          </a:xfrm>
          <a:prstGeom prst="rect">
            <a:avLst/>
          </a:prstGeom>
          <a:noFill/>
        </p:spPr>
        <p:txBody>
          <a:bodyPr wrap="square" rtlCol="0">
            <a:spAutoFit/>
          </a:bodyPr>
          <a:lstStyle/>
          <a:p>
            <a:pPr algn="l"/>
            <a:r>
              <a:rPr lang="en-CA" sz="1200" dirty="0"/>
              <a:t>Technological (security, scalability), Regulatory (in flux, global compliance), Operational (integration).</a:t>
            </a:r>
            <a:endParaRPr lang="en-US" sz="1200" dirty="0"/>
          </a:p>
        </p:txBody>
      </p:sp>
      <p:sp>
        <p:nvSpPr>
          <p:cNvPr id="16" name="TextBox 15">
            <a:extLst>
              <a:ext uri="{FF2B5EF4-FFF2-40B4-BE49-F238E27FC236}">
                <a16:creationId xmlns:a16="http://schemas.microsoft.com/office/drawing/2014/main" id="{9CC7D945-EFFC-704F-A8B2-A885361F1513}"/>
              </a:ext>
            </a:extLst>
          </p:cNvPr>
          <p:cNvSpPr txBox="1"/>
          <p:nvPr/>
        </p:nvSpPr>
        <p:spPr>
          <a:xfrm>
            <a:off x="776702" y="3819617"/>
            <a:ext cx="3901330" cy="46166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CA" sz="1200" dirty="0"/>
              <a:t>Widespread adoption of Ethereum (3-5 years), Cross-chain interoperability (3-5 years), Regulatory clarity (4-7 years).</a:t>
            </a:r>
            <a:endParaRPr lang="en-US" sz="1200" dirty="0"/>
          </a:p>
        </p:txBody>
      </p:sp>
      <p:sp>
        <p:nvSpPr>
          <p:cNvPr id="17" name="TextBox 16">
            <a:extLst>
              <a:ext uri="{FF2B5EF4-FFF2-40B4-BE49-F238E27FC236}">
                <a16:creationId xmlns:a16="http://schemas.microsoft.com/office/drawing/2014/main" id="{2855FC10-67AB-5141-B3E5-E461A27A0852}"/>
              </a:ext>
            </a:extLst>
          </p:cNvPr>
          <p:cNvSpPr txBox="1"/>
          <p:nvPr/>
        </p:nvSpPr>
        <p:spPr>
          <a:xfrm>
            <a:off x="349248" y="4466311"/>
            <a:ext cx="8508467"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CA" sz="1200" dirty="0"/>
              <a:t>Blockchain is not limited to the financial industry; it has the potential to revolutionize a wide range of sectors, mainly from a cost efficiency perspective. Widespread adoption is complex and dependent on numerous factors (regulatory, technical standards, user/privacy acceptance). </a:t>
            </a:r>
            <a:r>
              <a:rPr lang="en-CA" sz="1200" b="1" dirty="0"/>
              <a:t>Don’t wait long to invest; find an appropriate use case and pilot the technology for a business application.</a:t>
            </a:r>
            <a:endParaRPr lang="en-US" sz="1200" b="1" dirty="0"/>
          </a:p>
        </p:txBody>
      </p:sp>
      <p:sp>
        <p:nvSpPr>
          <p:cNvPr id="22" name="TextBox 21">
            <a:extLst>
              <a:ext uri="{FF2B5EF4-FFF2-40B4-BE49-F238E27FC236}">
                <a16:creationId xmlns:a16="http://schemas.microsoft.com/office/drawing/2014/main" id="{EFDDD0F1-FC52-F399-89DE-D3EDA02E53DA}"/>
              </a:ext>
            </a:extLst>
          </p:cNvPr>
          <p:cNvSpPr txBox="1"/>
          <p:nvPr/>
        </p:nvSpPr>
        <p:spPr>
          <a:xfrm>
            <a:off x="5915981" y="18288"/>
            <a:ext cx="1828800" cy="646331"/>
          </a:xfrm>
          <a:prstGeom prst="rect">
            <a:avLst/>
          </a:prstGeom>
          <a:noFill/>
        </p:spPr>
        <p:txBody>
          <a:bodyPr wrap="square" rtlCol="0">
            <a:spAutoFit/>
          </a:bodyPr>
          <a:lstStyle/>
          <a:p>
            <a:pPr algn="l"/>
            <a:r>
              <a:rPr lang="en-CA" b="1" dirty="0">
                <a:solidFill>
                  <a:schemeClr val="tx1">
                    <a:lumMod val="65000"/>
                    <a:lumOff val="35000"/>
                  </a:schemeClr>
                </a:solidFill>
              </a:rPr>
              <a:t>For illustrative purposes only</a:t>
            </a:r>
            <a:endParaRPr lang="en-US" b="1" dirty="0">
              <a:solidFill>
                <a:schemeClr val="tx1">
                  <a:lumMod val="65000"/>
                  <a:lumOff val="35000"/>
                </a:schemeClr>
              </a:solidFill>
            </a:endParaRPr>
          </a:p>
        </p:txBody>
      </p:sp>
    </p:spTree>
    <p:extLst>
      <p:ext uri="{BB962C8B-B14F-4D97-AF65-F5344CB8AC3E}">
        <p14:creationId xmlns:p14="http://schemas.microsoft.com/office/powerpoint/2010/main" val="387088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5"/>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3" grpId="0"/>
      <p:bldP spid="14" grpId="0"/>
      <p:bldP spid="15" grpId="0"/>
      <p:bldP spid="16" grpId="0"/>
      <p:bldP spid="1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6C19B3F-1B95-4940-8161-C8E7D90FE78D}"/>
              </a:ext>
            </a:extLst>
          </p:cNvPr>
          <p:cNvSpPr>
            <a:spLocks noGrp="1"/>
          </p:cNvSpPr>
          <p:nvPr>
            <p:ph idx="1"/>
          </p:nvPr>
        </p:nvSpPr>
        <p:spPr/>
        <p:txBody>
          <a:bodyPr>
            <a:normAutofit/>
          </a:bodyPr>
          <a:lstStyle/>
          <a:p>
            <a:r>
              <a:rPr lang="en-CA" sz="2000" dirty="0"/>
              <a:t>Build a cross-organization innovation council which has membership from all business units.</a:t>
            </a:r>
          </a:p>
          <a:p>
            <a:endParaRPr lang="en-CA" sz="2000" dirty="0"/>
          </a:p>
          <a:p>
            <a:r>
              <a:rPr lang="en-CA" sz="2000" dirty="0"/>
              <a:t>Make customer centricity and product/service/experience improvements as the core component of all experiments.</a:t>
            </a:r>
          </a:p>
          <a:p>
            <a:endParaRPr lang="en-CA" sz="2000" dirty="0"/>
          </a:p>
          <a:p>
            <a:r>
              <a:rPr lang="en-CA" sz="2000" dirty="0"/>
              <a:t>Create a structure to generate ideas and initiate experimentation from all business units.</a:t>
            </a:r>
          </a:p>
          <a:p>
            <a:endParaRPr lang="en-CA" sz="2000" dirty="0"/>
          </a:p>
          <a:p>
            <a:r>
              <a:rPr lang="en-CA" sz="2000" dirty="0"/>
              <a:t>Create a governance model to ensure smooth review, approval and execution of all approved ideas.</a:t>
            </a:r>
          </a:p>
          <a:p>
            <a:endParaRPr lang="en-CA" sz="2000" dirty="0"/>
          </a:p>
        </p:txBody>
      </p:sp>
      <p:sp>
        <p:nvSpPr>
          <p:cNvPr id="4" name="Slide Number Placeholder 3">
            <a:extLst>
              <a:ext uri="{FF2B5EF4-FFF2-40B4-BE49-F238E27FC236}">
                <a16:creationId xmlns:a16="http://schemas.microsoft.com/office/drawing/2014/main" id="{77CF6020-514A-AE41-A404-1DE8043B22F3}"/>
              </a:ext>
            </a:extLst>
          </p:cNvPr>
          <p:cNvSpPr>
            <a:spLocks noGrp="1"/>
          </p:cNvSpPr>
          <p:nvPr>
            <p:ph type="sldNum" sz="quarter" idx="12"/>
          </p:nvPr>
        </p:nvSpPr>
        <p:spPr>
          <a:xfrm>
            <a:off x="8027490" y="4869656"/>
            <a:ext cx="1116510" cy="273844"/>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066355A-084C-D24E-9AD2-7E4FC41EA627}" type="slidenum">
              <a:rPr lang="en-US" smtClean="0"/>
              <a:pPr/>
              <a:t>21</a:t>
            </a:fld>
            <a:endParaRPr lang="en-US" dirty="0"/>
          </a:p>
        </p:txBody>
      </p:sp>
      <p:sp>
        <p:nvSpPr>
          <p:cNvPr id="7" name="Title 6">
            <a:extLst>
              <a:ext uri="{FF2B5EF4-FFF2-40B4-BE49-F238E27FC236}">
                <a16:creationId xmlns:a16="http://schemas.microsoft.com/office/drawing/2014/main" id="{27BB70BF-4070-C043-B8CF-50063A3E616C}"/>
              </a:ext>
            </a:extLst>
          </p:cNvPr>
          <p:cNvSpPr>
            <a:spLocks noGrp="1"/>
          </p:cNvSpPr>
          <p:nvPr>
            <p:ph type="title"/>
          </p:nvPr>
        </p:nvSpPr>
        <p:spPr>
          <a:xfrm>
            <a:off x="349249" y="44624"/>
            <a:ext cx="7880351" cy="648072"/>
          </a:xfrm>
        </p:spPr>
        <p:txBody>
          <a:bodyPr/>
          <a:lstStyle/>
          <a:p>
            <a:r>
              <a:rPr lang="en-CA" dirty="0"/>
              <a:t>Organizational Structure for Emerging Technologies</a:t>
            </a:r>
          </a:p>
        </p:txBody>
      </p:sp>
      <p:sp>
        <p:nvSpPr>
          <p:cNvPr id="9" name="Rectangle 8">
            <a:extLst>
              <a:ext uri="{FF2B5EF4-FFF2-40B4-BE49-F238E27FC236}">
                <a16:creationId xmlns:a16="http://schemas.microsoft.com/office/drawing/2014/main" id="{65581E79-0E8B-2B4F-97DA-A664329C129E}"/>
              </a:ext>
            </a:extLst>
          </p:cNvPr>
          <p:cNvSpPr/>
          <p:nvPr/>
        </p:nvSpPr>
        <p:spPr>
          <a:xfrm>
            <a:off x="0" y="4869656"/>
            <a:ext cx="7476067" cy="246221"/>
          </a:xfrm>
          <a:prstGeom prst="rect">
            <a:avLst/>
          </a:prstGeom>
        </p:spPr>
        <p:txBody>
          <a:bodyPr wrap="square">
            <a:spAutoFit/>
          </a:bodyPr>
          <a:lstStyle/>
          <a:p>
            <a:r>
              <a:rPr lang="en-CA" sz="1000" dirty="0">
                <a:solidFill>
                  <a:schemeClr val="bg1">
                    <a:lumMod val="50000"/>
                  </a:schemeClr>
                </a:solidFill>
              </a:rPr>
              <a:t>Source: https://www.linkedin.com/pulse/innovation-experimentation-essential-digital-fawad-khan/</a:t>
            </a:r>
          </a:p>
        </p:txBody>
      </p:sp>
    </p:spTree>
    <p:extLst>
      <p:ext uri="{BB962C8B-B14F-4D97-AF65-F5344CB8AC3E}">
        <p14:creationId xmlns:p14="http://schemas.microsoft.com/office/powerpoint/2010/main" val="268911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7BB70BF-4070-C043-B8CF-50063A3E616C}"/>
              </a:ext>
            </a:extLst>
          </p:cNvPr>
          <p:cNvSpPr>
            <a:spLocks noGrp="1"/>
          </p:cNvSpPr>
          <p:nvPr>
            <p:ph type="title"/>
          </p:nvPr>
        </p:nvSpPr>
        <p:spPr/>
        <p:txBody>
          <a:bodyPr/>
          <a:lstStyle/>
          <a:p>
            <a:r>
              <a:rPr lang="en-CA" dirty="0"/>
              <a:t>Organizational Process for Emerging Technologies</a:t>
            </a:r>
          </a:p>
        </p:txBody>
      </p:sp>
      <p:sp>
        <p:nvSpPr>
          <p:cNvPr id="8" name="Content Placeholder 7">
            <a:extLst>
              <a:ext uri="{FF2B5EF4-FFF2-40B4-BE49-F238E27FC236}">
                <a16:creationId xmlns:a16="http://schemas.microsoft.com/office/drawing/2014/main" id="{96C19B3F-1B95-4940-8161-C8E7D90FE78D}"/>
              </a:ext>
            </a:extLst>
          </p:cNvPr>
          <p:cNvSpPr>
            <a:spLocks noGrp="1"/>
          </p:cNvSpPr>
          <p:nvPr>
            <p:ph idx="1"/>
          </p:nvPr>
        </p:nvSpPr>
        <p:spPr/>
        <p:txBody>
          <a:bodyPr>
            <a:normAutofit/>
          </a:bodyPr>
          <a:lstStyle/>
          <a:p>
            <a:r>
              <a:rPr lang="en-CA" dirty="0"/>
              <a:t>Before you start an experimental project make sure that you have clearly identified a business or a customer problem you are trying to solve.</a:t>
            </a:r>
          </a:p>
          <a:p>
            <a:endParaRPr lang="en-CA" dirty="0"/>
          </a:p>
          <a:p>
            <a:r>
              <a:rPr lang="en-CA" dirty="0"/>
              <a:t>Experiments usually don't have a formal budget associated with it and thus you are forced to use existing resources available to you or anything else you can find at no or minimal cost to create your proof-of-concept.</a:t>
            </a:r>
          </a:p>
          <a:p>
            <a:endParaRPr lang="en-CA" dirty="0"/>
          </a:p>
          <a:p>
            <a:r>
              <a:rPr lang="en-CA" dirty="0"/>
              <a:t>This is where you need to remember that you are not looking for perfection when you are experimenting but rather you should aim for agility to get the Minimal Viable Product (MVP) out the door as soon as possible.</a:t>
            </a:r>
          </a:p>
        </p:txBody>
      </p:sp>
      <p:sp>
        <p:nvSpPr>
          <p:cNvPr id="4" name="Slide Number Placeholder 3">
            <a:extLst>
              <a:ext uri="{FF2B5EF4-FFF2-40B4-BE49-F238E27FC236}">
                <a16:creationId xmlns:a16="http://schemas.microsoft.com/office/drawing/2014/main" id="{77CF6020-514A-AE41-A404-1DE8043B22F3}"/>
              </a:ext>
            </a:extLst>
          </p:cNvPr>
          <p:cNvSpPr>
            <a:spLocks noGrp="1"/>
          </p:cNvSpPr>
          <p:nvPr>
            <p:ph type="sldNum" sz="quarter" idx="4294967295"/>
          </p:nvPr>
        </p:nvSpPr>
        <p:spPr>
          <a:xfrm>
            <a:off x="8027988" y="4868863"/>
            <a:ext cx="1116012" cy="274637"/>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066355A-084C-D24E-9AD2-7E4FC41EA627}" type="slidenum">
              <a:rPr lang="en-US" smtClean="0"/>
              <a:pPr/>
              <a:t>22</a:t>
            </a:fld>
            <a:endParaRPr lang="en-US" dirty="0"/>
          </a:p>
        </p:txBody>
      </p:sp>
      <p:sp>
        <p:nvSpPr>
          <p:cNvPr id="9" name="Rectangle 8">
            <a:extLst>
              <a:ext uri="{FF2B5EF4-FFF2-40B4-BE49-F238E27FC236}">
                <a16:creationId xmlns:a16="http://schemas.microsoft.com/office/drawing/2014/main" id="{65581E79-0E8B-2B4F-97DA-A664329C129E}"/>
              </a:ext>
            </a:extLst>
          </p:cNvPr>
          <p:cNvSpPr/>
          <p:nvPr/>
        </p:nvSpPr>
        <p:spPr>
          <a:xfrm>
            <a:off x="0" y="4869656"/>
            <a:ext cx="7476067" cy="246221"/>
          </a:xfrm>
          <a:prstGeom prst="rect">
            <a:avLst/>
          </a:prstGeom>
        </p:spPr>
        <p:txBody>
          <a:bodyPr wrap="square">
            <a:spAutoFit/>
          </a:bodyPr>
          <a:lstStyle/>
          <a:p>
            <a:r>
              <a:rPr lang="en-CA" sz="1000" dirty="0">
                <a:solidFill>
                  <a:schemeClr val="bg1">
                    <a:lumMod val="50000"/>
                  </a:schemeClr>
                </a:solidFill>
              </a:rPr>
              <a:t>Source: https://www.linkedin.com/pulse/innovation-experimentation-essential-digital-fawad-khan/</a:t>
            </a:r>
          </a:p>
        </p:txBody>
      </p:sp>
    </p:spTree>
    <p:extLst>
      <p:ext uri="{BB962C8B-B14F-4D97-AF65-F5344CB8AC3E}">
        <p14:creationId xmlns:p14="http://schemas.microsoft.com/office/powerpoint/2010/main" val="4031423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18CEB10-FF35-BB4D-9BDB-56AB1C72D1E1}"/>
              </a:ext>
            </a:extLst>
          </p:cNvPr>
          <p:cNvSpPr>
            <a:spLocks noGrp="1"/>
          </p:cNvSpPr>
          <p:nvPr>
            <p:ph idx="1"/>
          </p:nvPr>
        </p:nvSpPr>
        <p:spPr>
          <a:xfrm>
            <a:off x="457199" y="742951"/>
            <a:ext cx="5064370" cy="4167716"/>
          </a:xfrm>
        </p:spPr>
        <p:txBody>
          <a:bodyPr>
            <a:noAutofit/>
          </a:bodyPr>
          <a:lstStyle/>
          <a:p>
            <a:pPr marL="457200" indent="-457200">
              <a:buFont typeface="+mj-lt"/>
              <a:buAutoNum type="arabicPeriod"/>
            </a:pPr>
            <a:r>
              <a:rPr lang="en-CA" dirty="0"/>
              <a:t>What do we know about DeepSeek from the case study?</a:t>
            </a:r>
          </a:p>
          <a:p>
            <a:pPr marL="457200" indent="-457200">
              <a:buFont typeface="+mj-lt"/>
              <a:buAutoNum type="arabicPeriod"/>
            </a:pPr>
            <a:r>
              <a:rPr lang="en-CA" dirty="0"/>
              <a:t>Is DeepSeek an example of disruptive innovation?</a:t>
            </a:r>
          </a:p>
          <a:p>
            <a:pPr marL="457200" indent="-457200">
              <a:buFont typeface="+mj-lt"/>
              <a:buAutoNum type="arabicPeriod"/>
            </a:pPr>
            <a:r>
              <a:rPr lang="en-CA" dirty="0"/>
              <a:t>What were the issues facing DeepSeek?</a:t>
            </a:r>
          </a:p>
          <a:p>
            <a:pPr marL="457200" indent="-457200">
              <a:buFont typeface="+mj-lt"/>
              <a:buAutoNum type="arabicPeriod"/>
            </a:pPr>
            <a:r>
              <a:rPr lang="en-CA" dirty="0"/>
              <a:t>What is your going-forward recommendation?</a:t>
            </a:r>
          </a:p>
        </p:txBody>
      </p:sp>
      <p:sp>
        <p:nvSpPr>
          <p:cNvPr id="3" name="Title 2">
            <a:extLst>
              <a:ext uri="{FF2B5EF4-FFF2-40B4-BE49-F238E27FC236}">
                <a16:creationId xmlns:a16="http://schemas.microsoft.com/office/drawing/2014/main" id="{719AC977-E935-6743-B6BB-C0EF8E8121C8}"/>
              </a:ext>
            </a:extLst>
          </p:cNvPr>
          <p:cNvSpPr>
            <a:spLocks noGrp="1"/>
          </p:cNvSpPr>
          <p:nvPr>
            <p:ph type="title"/>
          </p:nvPr>
        </p:nvSpPr>
        <p:spPr/>
        <p:txBody>
          <a:bodyPr/>
          <a:lstStyle/>
          <a:p>
            <a:r>
              <a:rPr lang="en-CA" dirty="0"/>
              <a:t>Case: DeepSeek</a:t>
            </a:r>
          </a:p>
        </p:txBody>
      </p:sp>
      <p:pic>
        <p:nvPicPr>
          <p:cNvPr id="1026" name="Picture 2" descr="The smartphone app DeepSeek's page is seen on a smartphone screen in Beijing, Tuesday, Jan. 28, 2025. ">
            <a:extLst>
              <a:ext uri="{FF2B5EF4-FFF2-40B4-BE49-F238E27FC236}">
                <a16:creationId xmlns:a16="http://schemas.microsoft.com/office/drawing/2014/main" id="{0B3238D6-6052-3CCB-8B3C-8BDACFB63A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0128" y="876301"/>
            <a:ext cx="3090496" cy="20603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12091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47DA4F5-9918-DCB1-387C-1E5B78A2C347}"/>
              </a:ext>
            </a:extLst>
          </p:cNvPr>
          <p:cNvSpPr>
            <a:spLocks noGrp="1"/>
          </p:cNvSpPr>
          <p:nvPr>
            <p:ph idx="1"/>
          </p:nvPr>
        </p:nvSpPr>
        <p:spPr>
          <a:xfrm>
            <a:off x="349249" y="760780"/>
            <a:ext cx="8657591" cy="4099978"/>
          </a:xfrm>
        </p:spPr>
        <p:txBody>
          <a:bodyPr>
            <a:normAutofit/>
          </a:bodyPr>
          <a:lstStyle/>
          <a:p>
            <a:r>
              <a:rPr lang="en-CA" sz="1600" dirty="0"/>
              <a:t>Digital Innovation is not just about having more resources but using resources differently.  DeepSeek challenged one of the core assumptions of the AI industry that the best models require the largest budgets, newest chips, and greatest computing power. Instead, it demonstrated that architectural innovation, efficient training methods, and data curation could achieve comparable performance at dramatically lower cost. This shifted the basis of competition from scale to ingenuity. Constraints often stimulate innovation. </a:t>
            </a:r>
            <a:r>
              <a:rPr lang="en-CA" sz="1600" b="1" dirty="0"/>
              <a:t>Lesson</a:t>
            </a:r>
            <a:r>
              <a:rPr lang="en-CA" sz="1600" dirty="0"/>
              <a:t>: Competitive advantage can come from rethinking assumptions rather than simply investing more.</a:t>
            </a:r>
          </a:p>
          <a:p>
            <a:endParaRPr lang="en-CA" sz="1600" dirty="0"/>
          </a:p>
          <a:p>
            <a:r>
              <a:rPr lang="en-CA" sz="1600" dirty="0"/>
              <a:t>Technological success alone is not enough; sustainable advantage requires an enduring business model. DeepSeek achieved technical credibility and global adoption through its open-source strategy. But same openness created important challenges: monetization, intellectual property protection, commoditization, geopolitical restrictions and security concerns. The question shifts from asking </a:t>
            </a:r>
            <a:r>
              <a:rPr lang="en-CA" sz="1600" i="1" dirty="0"/>
              <a:t>How did DeepSeek disrupt?</a:t>
            </a:r>
            <a:r>
              <a:rPr lang="en-CA" sz="1600" dirty="0"/>
              <a:t> to </a:t>
            </a:r>
            <a:r>
              <a:rPr lang="en-CA" sz="1600" i="1" dirty="0"/>
              <a:t>How can DeepSeek sustain its success?</a:t>
            </a:r>
            <a:r>
              <a:rPr lang="en-CA" sz="1600" dirty="0"/>
              <a:t> </a:t>
            </a:r>
            <a:r>
              <a:rPr lang="en-CA" sz="1600" b="1" dirty="0"/>
              <a:t>Lesson</a:t>
            </a:r>
            <a:r>
              <a:rPr lang="en-CA" sz="1600" dirty="0"/>
              <a:t>: Creating a breakthrough technology is only the beginning. Long-term success depends on developing a scalable business model and building a defensible competitive advantage.</a:t>
            </a:r>
          </a:p>
          <a:p>
            <a:endParaRPr lang="en-CA" sz="1600" dirty="0"/>
          </a:p>
          <a:p>
            <a:endParaRPr lang="en-CA" sz="1600" dirty="0"/>
          </a:p>
          <a:p>
            <a:endParaRPr lang="en-CA" sz="1600" dirty="0"/>
          </a:p>
        </p:txBody>
      </p:sp>
      <p:sp>
        <p:nvSpPr>
          <p:cNvPr id="3" name="Slide Number Placeholder 2">
            <a:extLst>
              <a:ext uri="{FF2B5EF4-FFF2-40B4-BE49-F238E27FC236}">
                <a16:creationId xmlns:a16="http://schemas.microsoft.com/office/drawing/2014/main" id="{47652793-300A-678A-E15C-26273032EE77}"/>
              </a:ext>
            </a:extLst>
          </p:cNvPr>
          <p:cNvSpPr>
            <a:spLocks noGrp="1"/>
          </p:cNvSpPr>
          <p:nvPr>
            <p:ph type="sldNum" sz="quarter" idx="12"/>
          </p:nvPr>
        </p:nvSpPr>
        <p:spPr/>
        <p:txBody>
          <a:bodyPr/>
          <a:lstStyle/>
          <a:p>
            <a:fld id="{2066355A-084C-D24E-9AD2-7E4FC41EA627}" type="slidenum">
              <a:rPr lang="en-US" smtClean="0"/>
              <a:t>24</a:t>
            </a:fld>
            <a:endParaRPr lang="en-US" dirty="0"/>
          </a:p>
        </p:txBody>
      </p:sp>
      <p:sp>
        <p:nvSpPr>
          <p:cNvPr id="4" name="Title 3">
            <a:extLst>
              <a:ext uri="{FF2B5EF4-FFF2-40B4-BE49-F238E27FC236}">
                <a16:creationId xmlns:a16="http://schemas.microsoft.com/office/drawing/2014/main" id="{1EACBF68-6C45-B6CC-5ED5-BD604A356B29}"/>
              </a:ext>
            </a:extLst>
          </p:cNvPr>
          <p:cNvSpPr>
            <a:spLocks noGrp="1"/>
          </p:cNvSpPr>
          <p:nvPr>
            <p:ph type="title"/>
          </p:nvPr>
        </p:nvSpPr>
        <p:spPr/>
        <p:txBody>
          <a:bodyPr/>
          <a:lstStyle/>
          <a:p>
            <a:r>
              <a:rPr lang="en-CA" dirty="0"/>
              <a:t>Case Debrief</a:t>
            </a:r>
          </a:p>
        </p:txBody>
      </p:sp>
    </p:spTree>
    <p:extLst>
      <p:ext uri="{BB962C8B-B14F-4D97-AF65-F5344CB8AC3E}">
        <p14:creationId xmlns:p14="http://schemas.microsoft.com/office/powerpoint/2010/main" val="452005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C25AAE-C5B3-6D5F-A51A-0C94DC4A6F59}"/>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8C026AC-B68B-A6AE-BBF5-1B96BFD4BF36}"/>
              </a:ext>
            </a:extLst>
          </p:cNvPr>
          <p:cNvSpPr>
            <a:spLocks noGrp="1"/>
          </p:cNvSpPr>
          <p:nvPr>
            <p:ph idx="1"/>
          </p:nvPr>
        </p:nvSpPr>
        <p:spPr>
          <a:xfrm>
            <a:off x="349249" y="760779"/>
            <a:ext cx="8428991" cy="4253009"/>
          </a:xfrm>
        </p:spPr>
        <p:txBody>
          <a:bodyPr>
            <a:noAutofit/>
          </a:bodyPr>
          <a:lstStyle/>
          <a:p>
            <a:r>
              <a:rPr lang="en-CA" dirty="0"/>
              <a:t>Historically, technologies have evolved from improving existing business processes to fundamentally reshaping how organizations create value. This evolution often goes through three increasingly transformative effects:</a:t>
            </a:r>
          </a:p>
          <a:p>
            <a:r>
              <a:rPr lang="en-CA" b="1" dirty="0"/>
              <a:t>Substitution</a:t>
            </a:r>
            <a:r>
              <a:rPr lang="en-CA" dirty="0"/>
              <a:t> Effect: Digital technologies create value by replacing existing products, services, processes or channels with more efficient digital alternatives.</a:t>
            </a:r>
          </a:p>
          <a:p>
            <a:r>
              <a:rPr lang="en-CA" b="1" dirty="0"/>
              <a:t>Scale</a:t>
            </a:r>
            <a:r>
              <a:rPr lang="en-CA" dirty="0"/>
              <a:t> Effect: Digital technologies create value by enabling organizations to reach significantly more customers, markets or activities with relatively little additional cost.</a:t>
            </a:r>
          </a:p>
          <a:p>
            <a:r>
              <a:rPr lang="en-CA" b="1" dirty="0"/>
              <a:t>Structural</a:t>
            </a:r>
            <a:r>
              <a:rPr lang="en-CA" dirty="0"/>
              <a:t> Effect: Digital technologies create value by fundamentally redesigning how organizations create, deliver and capture value, often reshaping industries and ecosystems.</a:t>
            </a:r>
          </a:p>
        </p:txBody>
      </p:sp>
      <p:sp>
        <p:nvSpPr>
          <p:cNvPr id="3" name="Title 2">
            <a:extLst>
              <a:ext uri="{FF2B5EF4-FFF2-40B4-BE49-F238E27FC236}">
                <a16:creationId xmlns:a16="http://schemas.microsoft.com/office/drawing/2014/main" id="{C7524FBE-B29D-75BF-AC5F-A6CFC158FF47}"/>
              </a:ext>
            </a:extLst>
          </p:cNvPr>
          <p:cNvSpPr>
            <a:spLocks noGrp="1"/>
          </p:cNvSpPr>
          <p:nvPr>
            <p:ph type="title"/>
          </p:nvPr>
        </p:nvSpPr>
        <p:spPr>
          <a:xfrm>
            <a:off x="349249" y="44624"/>
            <a:ext cx="7736513" cy="648072"/>
          </a:xfrm>
        </p:spPr>
        <p:txBody>
          <a:bodyPr/>
          <a:lstStyle/>
          <a:p>
            <a:r>
              <a:rPr lang="en-CA" dirty="0"/>
              <a:t>Effects of Technology in Organizations and Industry</a:t>
            </a:r>
          </a:p>
        </p:txBody>
      </p:sp>
      <p:sp>
        <p:nvSpPr>
          <p:cNvPr id="4" name="Rectangle 3">
            <a:extLst>
              <a:ext uri="{FF2B5EF4-FFF2-40B4-BE49-F238E27FC236}">
                <a16:creationId xmlns:a16="http://schemas.microsoft.com/office/drawing/2014/main" id="{15858208-3E65-885F-9C1F-1F640E71C912}"/>
              </a:ext>
            </a:extLst>
          </p:cNvPr>
          <p:cNvSpPr/>
          <p:nvPr/>
        </p:nvSpPr>
        <p:spPr>
          <a:xfrm>
            <a:off x="0" y="4897279"/>
            <a:ext cx="7476067" cy="246221"/>
          </a:xfrm>
          <a:prstGeom prst="rect">
            <a:avLst/>
          </a:prstGeom>
        </p:spPr>
        <p:txBody>
          <a:bodyPr wrap="square">
            <a:spAutoFit/>
          </a:bodyPr>
          <a:lstStyle/>
          <a:p>
            <a:r>
              <a:rPr lang="en-CA" sz="1000" dirty="0">
                <a:solidFill>
                  <a:schemeClr val="bg1">
                    <a:lumMod val="50000"/>
                  </a:schemeClr>
                </a:solidFill>
              </a:rPr>
              <a:t>Source: H. Lee, Stanford University</a:t>
            </a:r>
          </a:p>
        </p:txBody>
      </p:sp>
    </p:spTree>
    <p:extLst>
      <p:ext uri="{BB962C8B-B14F-4D97-AF65-F5344CB8AC3E}">
        <p14:creationId xmlns:p14="http://schemas.microsoft.com/office/powerpoint/2010/main" val="248776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D23029B-7203-4540-4111-632F24035573}"/>
              </a:ext>
            </a:extLst>
          </p:cNvPr>
          <p:cNvSpPr>
            <a:spLocks noGrp="1"/>
          </p:cNvSpPr>
          <p:nvPr>
            <p:ph type="sldNum" sz="quarter" idx="12"/>
          </p:nvPr>
        </p:nvSpPr>
        <p:spPr/>
        <p:txBody>
          <a:bodyPr/>
          <a:lstStyle/>
          <a:p>
            <a:fld id="{2066355A-084C-D24E-9AD2-7E4FC41EA627}" type="slidenum">
              <a:rPr lang="en-US" smtClean="0"/>
              <a:t>26</a:t>
            </a:fld>
            <a:endParaRPr lang="en-US" dirty="0"/>
          </a:p>
        </p:txBody>
      </p:sp>
      <p:sp>
        <p:nvSpPr>
          <p:cNvPr id="5" name="Title 4">
            <a:extLst>
              <a:ext uri="{FF2B5EF4-FFF2-40B4-BE49-F238E27FC236}">
                <a16:creationId xmlns:a16="http://schemas.microsoft.com/office/drawing/2014/main" id="{38E7E2B4-6AA5-DF85-BCAA-2A9260704EDF}"/>
              </a:ext>
            </a:extLst>
          </p:cNvPr>
          <p:cNvSpPr>
            <a:spLocks noGrp="1"/>
          </p:cNvSpPr>
          <p:nvPr>
            <p:ph type="title"/>
          </p:nvPr>
        </p:nvSpPr>
        <p:spPr/>
        <p:txBody>
          <a:bodyPr/>
          <a:lstStyle/>
          <a:p>
            <a:r>
              <a:rPr lang="en-CA" dirty="0"/>
              <a:t>Effects of AI on Business and Industry</a:t>
            </a:r>
          </a:p>
        </p:txBody>
      </p:sp>
      <p:graphicFrame>
        <p:nvGraphicFramePr>
          <p:cNvPr id="6" name="Table 5">
            <a:extLst>
              <a:ext uri="{FF2B5EF4-FFF2-40B4-BE49-F238E27FC236}">
                <a16:creationId xmlns:a16="http://schemas.microsoft.com/office/drawing/2014/main" id="{14D9A5A0-D533-A4C2-ECD1-80FC04782D62}"/>
              </a:ext>
            </a:extLst>
          </p:cNvPr>
          <p:cNvGraphicFramePr>
            <a:graphicFrameLocks noGrp="1"/>
          </p:cNvGraphicFramePr>
          <p:nvPr>
            <p:extLst>
              <p:ext uri="{D42A27DB-BD31-4B8C-83A1-F6EECF244321}">
                <p14:modId xmlns:p14="http://schemas.microsoft.com/office/powerpoint/2010/main" val="3423481820"/>
              </p:ext>
            </p:extLst>
          </p:nvPr>
        </p:nvGraphicFramePr>
        <p:xfrm>
          <a:off x="441790" y="914401"/>
          <a:ext cx="8352888" cy="3937451"/>
        </p:xfrm>
        <a:graphic>
          <a:graphicData uri="http://schemas.openxmlformats.org/drawingml/2006/table">
            <a:tbl>
              <a:tblPr/>
              <a:tblGrid>
                <a:gridCol w="1695235">
                  <a:extLst>
                    <a:ext uri="{9D8B030D-6E8A-4147-A177-3AD203B41FA5}">
                      <a16:colId xmlns:a16="http://schemas.microsoft.com/office/drawing/2014/main" val="3123452292"/>
                    </a:ext>
                  </a:extLst>
                </a:gridCol>
                <a:gridCol w="2568539">
                  <a:extLst>
                    <a:ext uri="{9D8B030D-6E8A-4147-A177-3AD203B41FA5}">
                      <a16:colId xmlns:a16="http://schemas.microsoft.com/office/drawing/2014/main" val="34988092"/>
                    </a:ext>
                  </a:extLst>
                </a:gridCol>
                <a:gridCol w="4089114">
                  <a:extLst>
                    <a:ext uri="{9D8B030D-6E8A-4147-A177-3AD203B41FA5}">
                      <a16:colId xmlns:a16="http://schemas.microsoft.com/office/drawing/2014/main" val="353477606"/>
                    </a:ext>
                  </a:extLst>
                </a:gridCol>
              </a:tblGrid>
              <a:tr h="392159">
                <a:tc>
                  <a:txBody>
                    <a:bodyPr/>
                    <a:lstStyle/>
                    <a:p>
                      <a:pPr>
                        <a:buNone/>
                      </a:pPr>
                      <a:r>
                        <a:rPr lang="en-CA" sz="2000" b="1" dirty="0"/>
                        <a:t>Effect</a:t>
                      </a:r>
                    </a:p>
                  </a:txBody>
                  <a:tcPr marL="59117" marR="59117" marT="29558" marB="2955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CA" sz="2000" b="1" dirty="0"/>
                        <a:t>Question to Ask</a:t>
                      </a:r>
                    </a:p>
                  </a:txBody>
                  <a:tcPr marL="59117" marR="59117" marT="29558" marB="2955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CA" sz="2000" b="1" dirty="0"/>
                        <a:t>Organizational Change</a:t>
                      </a:r>
                    </a:p>
                  </a:txBody>
                  <a:tcPr marL="59117" marR="59117" marT="29558" marB="2955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60352842"/>
                  </a:ext>
                </a:extLst>
              </a:tr>
              <a:tr h="1064432">
                <a:tc>
                  <a:txBody>
                    <a:bodyPr/>
                    <a:lstStyle/>
                    <a:p>
                      <a:pPr>
                        <a:buNone/>
                      </a:pPr>
                      <a:r>
                        <a:rPr lang="en-CA" sz="2000" b="1" dirty="0"/>
                        <a:t>Substitution</a:t>
                      </a:r>
                      <a:endParaRPr lang="en-CA" sz="2000" dirty="0"/>
                    </a:p>
                  </a:txBody>
                  <a:tcPr marL="59117" marR="59117" marT="29558" marB="2955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CA" sz="1800" i="1" dirty="0"/>
                        <a:t>What parts of our business could AI replace or automate?</a:t>
                      </a:r>
                      <a:endParaRPr lang="en-CA" sz="1800" dirty="0"/>
                    </a:p>
                  </a:txBody>
                  <a:tcPr marL="59117" marR="59117" marT="29558" marB="2955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CA" sz="1800" dirty="0"/>
                        <a:t>Don't simply digitalize existing processes. Determine which activities, products, services or channels no longer need to exist in their current form.</a:t>
                      </a:r>
                    </a:p>
                  </a:txBody>
                  <a:tcPr marL="59117" marR="59117" marT="29558" marB="2955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8145246"/>
                  </a:ext>
                </a:extLst>
              </a:tr>
              <a:tr h="1232500">
                <a:tc>
                  <a:txBody>
                    <a:bodyPr/>
                    <a:lstStyle/>
                    <a:p>
                      <a:pPr>
                        <a:buNone/>
                      </a:pPr>
                      <a:r>
                        <a:rPr lang="en-CA" sz="2000" b="1"/>
                        <a:t>Scale</a:t>
                      </a:r>
                      <a:endParaRPr lang="en-CA" sz="2000"/>
                    </a:p>
                  </a:txBody>
                  <a:tcPr marL="59117" marR="59117" marT="29558" marB="2955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CA" sz="1800" i="1"/>
                        <a:t>How can AI allow us to serve many more customers or employees at much lower cost?</a:t>
                      </a:r>
                      <a:endParaRPr lang="en-CA" sz="1800"/>
                    </a:p>
                  </a:txBody>
                  <a:tcPr marL="59117" marR="59117" marT="29558" marB="2955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CA" sz="1800" dirty="0"/>
                        <a:t>Think beyond efficiency. Use AI to expand reach, improve consistency and increase organizational capacity without proportional increases in resources.</a:t>
                      </a:r>
                    </a:p>
                  </a:txBody>
                  <a:tcPr marL="59117" marR="59117" marT="29558" marB="2955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03342773"/>
                  </a:ext>
                </a:extLst>
              </a:tr>
              <a:tr h="1064432">
                <a:tc>
                  <a:txBody>
                    <a:bodyPr/>
                    <a:lstStyle/>
                    <a:p>
                      <a:pPr>
                        <a:buNone/>
                      </a:pPr>
                      <a:r>
                        <a:rPr lang="en-CA" sz="2000" b="1" dirty="0"/>
                        <a:t>Structural</a:t>
                      </a:r>
                      <a:endParaRPr lang="en-CA" sz="2000" dirty="0"/>
                    </a:p>
                  </a:txBody>
                  <a:tcPr marL="59117" marR="59117" marT="29558" marB="2955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CA" sz="1800" i="1"/>
                        <a:t>If AI changes the economics of our industry, how should we redesign our business?</a:t>
                      </a:r>
                      <a:endParaRPr lang="en-CA" sz="1800"/>
                    </a:p>
                  </a:txBody>
                  <a:tcPr marL="59117" marR="59117" marT="29558" marB="2955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CA" sz="1800" dirty="0"/>
                        <a:t>The biggest opportunity is often not automation, but rethinking organizational structure, value creation, partnerships and competitive positioning.</a:t>
                      </a:r>
                    </a:p>
                  </a:txBody>
                  <a:tcPr marL="59117" marR="59117" marT="29558" marB="2955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60192339"/>
                  </a:ext>
                </a:extLst>
              </a:tr>
            </a:tbl>
          </a:graphicData>
        </a:graphic>
      </p:graphicFrame>
    </p:spTree>
    <p:extLst>
      <p:ext uri="{BB962C8B-B14F-4D97-AF65-F5344CB8AC3E}">
        <p14:creationId xmlns:p14="http://schemas.microsoft.com/office/powerpoint/2010/main" val="10309940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6C19B3F-1B95-4940-8161-C8E7D90FE78D}"/>
              </a:ext>
            </a:extLst>
          </p:cNvPr>
          <p:cNvSpPr>
            <a:spLocks noGrp="1"/>
          </p:cNvSpPr>
          <p:nvPr>
            <p:ph idx="1"/>
          </p:nvPr>
        </p:nvSpPr>
        <p:spPr>
          <a:xfrm>
            <a:off x="349249" y="760780"/>
            <a:ext cx="8469009" cy="4108876"/>
          </a:xfrm>
        </p:spPr>
        <p:txBody>
          <a:bodyPr>
            <a:normAutofit/>
          </a:bodyPr>
          <a:lstStyle/>
          <a:p>
            <a:pPr marL="457200" indent="-457200">
              <a:buFont typeface="+mj-lt"/>
              <a:buAutoNum type="arabicPeriod"/>
            </a:pPr>
            <a:r>
              <a:rPr lang="en-CA" dirty="0"/>
              <a:t>We tend to overestimate an emerging technology’s potential in short run but often underestimate it in the long run. An emerging technology often disappoints in the short run before becoming productive. Always consider the context, research multiple sources, link it to business understanding, and experiment to learn.</a:t>
            </a:r>
          </a:p>
          <a:p>
            <a:pPr marL="457200" indent="-457200">
              <a:buFont typeface="+mj-lt"/>
              <a:buAutoNum type="arabicPeriod"/>
            </a:pPr>
            <a:endParaRPr lang="en-CA" dirty="0"/>
          </a:p>
          <a:p>
            <a:pPr marL="457200" indent="-457200">
              <a:buFont typeface="+mj-lt"/>
              <a:buAutoNum type="arabicPeriod"/>
            </a:pPr>
            <a:r>
              <a:rPr lang="en-CA" dirty="0"/>
              <a:t>Don’t seek and chase advantage in the technology itself. An emerging technology will likely and soon be widely available, so focus less on adopting it first for the sake of it, and more on how it reinforces what the business already does better than competitors. Use it to strengthen hard-to-copy capabilities.</a:t>
            </a:r>
          </a:p>
        </p:txBody>
      </p:sp>
      <p:sp>
        <p:nvSpPr>
          <p:cNvPr id="4" name="Slide Number Placeholder 3">
            <a:extLst>
              <a:ext uri="{FF2B5EF4-FFF2-40B4-BE49-F238E27FC236}">
                <a16:creationId xmlns:a16="http://schemas.microsoft.com/office/drawing/2014/main" id="{77CF6020-514A-AE41-A404-1DE8043B22F3}"/>
              </a:ext>
            </a:extLst>
          </p:cNvPr>
          <p:cNvSpPr>
            <a:spLocks noGrp="1"/>
          </p:cNvSpPr>
          <p:nvPr>
            <p:ph type="sldNum" sz="quarter" idx="12"/>
          </p:nvPr>
        </p:nvSpPr>
        <p:spPr/>
        <p:txBody>
          <a:bodyPr/>
          <a:lstStyle/>
          <a:p>
            <a:fld id="{2066355A-084C-D24E-9AD2-7E4FC41EA627}" type="slidenum">
              <a:rPr lang="en-US" smtClean="0"/>
              <a:t>27</a:t>
            </a:fld>
            <a:endParaRPr lang="en-US" dirty="0"/>
          </a:p>
        </p:txBody>
      </p:sp>
      <p:sp>
        <p:nvSpPr>
          <p:cNvPr id="7" name="Title 6">
            <a:extLst>
              <a:ext uri="{FF2B5EF4-FFF2-40B4-BE49-F238E27FC236}">
                <a16:creationId xmlns:a16="http://schemas.microsoft.com/office/drawing/2014/main" id="{27BB70BF-4070-C043-B8CF-50063A3E616C}"/>
              </a:ext>
            </a:extLst>
          </p:cNvPr>
          <p:cNvSpPr>
            <a:spLocks noGrp="1"/>
          </p:cNvSpPr>
          <p:nvPr>
            <p:ph type="title"/>
          </p:nvPr>
        </p:nvSpPr>
        <p:spPr>
          <a:xfrm>
            <a:off x="349249" y="44624"/>
            <a:ext cx="7880351" cy="648072"/>
          </a:xfrm>
        </p:spPr>
        <p:txBody>
          <a:bodyPr/>
          <a:lstStyle/>
          <a:p>
            <a:r>
              <a:rPr lang="en-CA" dirty="0"/>
              <a:t>Digital Landscape Takeaways</a:t>
            </a:r>
          </a:p>
        </p:txBody>
      </p:sp>
      <p:sp>
        <p:nvSpPr>
          <p:cNvPr id="9" name="Rectangle 8">
            <a:extLst>
              <a:ext uri="{FF2B5EF4-FFF2-40B4-BE49-F238E27FC236}">
                <a16:creationId xmlns:a16="http://schemas.microsoft.com/office/drawing/2014/main" id="{65581E79-0E8B-2B4F-97DA-A664329C129E}"/>
              </a:ext>
            </a:extLst>
          </p:cNvPr>
          <p:cNvSpPr/>
          <p:nvPr/>
        </p:nvSpPr>
        <p:spPr>
          <a:xfrm>
            <a:off x="0" y="4869656"/>
            <a:ext cx="7476067" cy="246221"/>
          </a:xfrm>
          <a:prstGeom prst="rect">
            <a:avLst/>
          </a:prstGeom>
        </p:spPr>
        <p:txBody>
          <a:bodyPr wrap="square">
            <a:spAutoFit/>
          </a:bodyPr>
          <a:lstStyle/>
          <a:p>
            <a:r>
              <a:rPr lang="en-CA" sz="1000" dirty="0">
                <a:solidFill>
                  <a:schemeClr val="bg1">
                    <a:lumMod val="50000"/>
                  </a:schemeClr>
                </a:solidFill>
              </a:rPr>
              <a:t>Source: https://www.linkedin.com/pulse/innovation-experimentation-essential-digital-fawad-khan/</a:t>
            </a:r>
          </a:p>
        </p:txBody>
      </p:sp>
    </p:spTree>
    <p:extLst>
      <p:ext uri="{BB962C8B-B14F-4D97-AF65-F5344CB8AC3E}">
        <p14:creationId xmlns:p14="http://schemas.microsoft.com/office/powerpoint/2010/main" val="1587960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9AC977-E935-6743-B6BB-C0EF8E8121C8}"/>
              </a:ext>
            </a:extLst>
          </p:cNvPr>
          <p:cNvSpPr>
            <a:spLocks noGrp="1"/>
          </p:cNvSpPr>
          <p:nvPr>
            <p:ph type="title"/>
          </p:nvPr>
        </p:nvSpPr>
        <p:spPr/>
        <p:txBody>
          <a:bodyPr/>
          <a:lstStyle/>
          <a:p>
            <a:r>
              <a:rPr lang="en-CA" dirty="0"/>
              <a:t>Reflections Journal and Next Class</a:t>
            </a:r>
          </a:p>
        </p:txBody>
      </p:sp>
      <p:sp>
        <p:nvSpPr>
          <p:cNvPr id="2" name="Content Placeholder 1">
            <a:extLst>
              <a:ext uri="{FF2B5EF4-FFF2-40B4-BE49-F238E27FC236}">
                <a16:creationId xmlns:a16="http://schemas.microsoft.com/office/drawing/2014/main" id="{A18CEB10-FF35-BB4D-9BDB-56AB1C72D1E1}"/>
              </a:ext>
            </a:extLst>
          </p:cNvPr>
          <p:cNvSpPr>
            <a:spLocks noGrp="1"/>
          </p:cNvSpPr>
          <p:nvPr>
            <p:ph idx="1"/>
          </p:nvPr>
        </p:nvSpPr>
        <p:spPr>
          <a:xfrm>
            <a:off x="457200" y="742951"/>
            <a:ext cx="8229600" cy="4139292"/>
          </a:xfrm>
        </p:spPr>
        <p:txBody>
          <a:bodyPr>
            <a:normAutofit/>
          </a:bodyPr>
          <a:lstStyle/>
          <a:p>
            <a:r>
              <a:rPr lang="en-CA" dirty="0"/>
              <a:t>Please be sure to write your Reflections Journal entry for Session 3</a:t>
            </a:r>
          </a:p>
          <a:p>
            <a:pPr lvl="1"/>
            <a:r>
              <a:rPr lang="en-CA" dirty="0"/>
              <a:t>Reflect and write on ONE key concept from the class session slides (not from the assigned article, case study, or any external sources) and the application of that concept through ONE specific example from your professional experience or personal observation (not from the assigned article or case study). </a:t>
            </a:r>
          </a:p>
          <a:p>
            <a:pPr marL="0" indent="0">
              <a:buNone/>
            </a:pPr>
            <a:endParaRPr lang="en-CA" dirty="0"/>
          </a:p>
          <a:p>
            <a:r>
              <a:rPr lang="en-CA" dirty="0"/>
              <a:t>Session 4: Digital Organization</a:t>
            </a:r>
          </a:p>
          <a:p>
            <a:pPr lvl="1"/>
            <a:r>
              <a:rPr lang="en-CA" dirty="0"/>
              <a:t>Article 4: Building the AI-Powered Organization</a:t>
            </a:r>
          </a:p>
          <a:p>
            <a:pPr lvl="1"/>
            <a:r>
              <a:rPr lang="en-CA" dirty="0"/>
              <a:t>Case 4: Pernod Ricard: Uncorking Digital Transformation</a:t>
            </a:r>
          </a:p>
          <a:p>
            <a:pPr lvl="2"/>
            <a:r>
              <a:rPr lang="en-CA" dirty="0"/>
              <a:t>Team Case Memo Due Thursday before Class Weekend</a:t>
            </a:r>
          </a:p>
          <a:p>
            <a:pPr lvl="1"/>
            <a:endParaRPr lang="en-CA" dirty="0"/>
          </a:p>
        </p:txBody>
      </p:sp>
    </p:spTree>
    <p:extLst>
      <p:ext uri="{BB962C8B-B14F-4D97-AF65-F5344CB8AC3E}">
        <p14:creationId xmlns:p14="http://schemas.microsoft.com/office/powerpoint/2010/main" val="14327705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9AC977-E935-6743-B6BB-C0EF8E8121C8}"/>
              </a:ext>
            </a:extLst>
          </p:cNvPr>
          <p:cNvSpPr>
            <a:spLocks noGrp="1"/>
          </p:cNvSpPr>
          <p:nvPr>
            <p:ph type="title"/>
          </p:nvPr>
        </p:nvSpPr>
        <p:spPr/>
        <p:txBody>
          <a:bodyPr/>
          <a:lstStyle/>
          <a:p>
            <a:r>
              <a:rPr lang="en-CA" dirty="0"/>
              <a:t>Three “Laws” of Digital Technologies</a:t>
            </a:r>
          </a:p>
        </p:txBody>
      </p:sp>
      <p:sp>
        <p:nvSpPr>
          <p:cNvPr id="7" name="Text Box 3">
            <a:extLst>
              <a:ext uri="{FF2B5EF4-FFF2-40B4-BE49-F238E27FC236}">
                <a16:creationId xmlns:a16="http://schemas.microsoft.com/office/drawing/2014/main" id="{34C690FE-F9FE-EB42-AFEA-9D2D1803E387}"/>
              </a:ext>
            </a:extLst>
          </p:cNvPr>
          <p:cNvSpPr txBox="1">
            <a:spLocks noChangeArrowheads="1"/>
          </p:cNvSpPr>
          <p:nvPr/>
        </p:nvSpPr>
        <p:spPr bwMode="auto">
          <a:xfrm>
            <a:off x="341027" y="3584271"/>
            <a:ext cx="204883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2000" b="1">
                <a:solidFill>
                  <a:schemeClr val="bg1"/>
                </a:solidFill>
                <a:latin typeface="Palatino Linotype" panose="02040502050505030304" pitchFamily="18" charset="0"/>
                <a:ea typeface="ＭＳ Ｐゴシック" panose="020B0600070205080204" pitchFamily="34" charset="-128"/>
              </a:defRPr>
            </a:lvl1pPr>
            <a:lvl2pPr marL="742950" indent="-285750" eaLnBrk="0" hangingPunct="0">
              <a:defRPr sz="2000" b="1">
                <a:solidFill>
                  <a:schemeClr val="bg1"/>
                </a:solidFill>
                <a:latin typeface="Palatino Linotype" panose="02040502050505030304" pitchFamily="18" charset="0"/>
                <a:ea typeface="ＭＳ Ｐゴシック" panose="020B0600070205080204" pitchFamily="34" charset="-128"/>
              </a:defRPr>
            </a:lvl2pPr>
            <a:lvl3pPr marL="1143000" indent="-228600" eaLnBrk="0" hangingPunct="0">
              <a:defRPr sz="2000" b="1">
                <a:solidFill>
                  <a:schemeClr val="bg1"/>
                </a:solidFill>
                <a:latin typeface="Palatino Linotype" panose="02040502050505030304" pitchFamily="18" charset="0"/>
                <a:ea typeface="ＭＳ Ｐゴシック" panose="020B0600070205080204" pitchFamily="34" charset="-128"/>
              </a:defRPr>
            </a:lvl3pPr>
            <a:lvl4pPr marL="1600200" indent="-228600" eaLnBrk="0" hangingPunct="0">
              <a:defRPr sz="2000" b="1">
                <a:solidFill>
                  <a:schemeClr val="bg1"/>
                </a:solidFill>
                <a:latin typeface="Palatino Linotype" panose="02040502050505030304" pitchFamily="18" charset="0"/>
                <a:ea typeface="ＭＳ Ｐゴシック" panose="020B0600070205080204" pitchFamily="34" charset="-128"/>
              </a:defRPr>
            </a:lvl4pPr>
            <a:lvl5pPr marL="2057400" indent="-228600" eaLnBrk="0" hangingPunct="0">
              <a:defRPr sz="2000" b="1">
                <a:solidFill>
                  <a:schemeClr val="bg1"/>
                </a:solidFill>
                <a:latin typeface="Palatino Linotype" panose="02040502050505030304" pitchFamily="18" charset="0"/>
                <a:ea typeface="ＭＳ Ｐゴシック" panose="020B0600070205080204" pitchFamily="34" charset="-128"/>
              </a:defRPr>
            </a:lvl5pPr>
            <a:lvl6pPr marL="2514600" indent="-228600" eaLnBrk="0" fontAlgn="base" hangingPunct="0">
              <a:spcBef>
                <a:spcPct val="0"/>
              </a:spcBef>
              <a:spcAft>
                <a:spcPct val="0"/>
              </a:spcAft>
              <a:defRPr sz="2000" b="1">
                <a:solidFill>
                  <a:schemeClr val="bg1"/>
                </a:solidFill>
                <a:latin typeface="Palatino Linotype" panose="02040502050505030304" pitchFamily="18" charset="0"/>
                <a:ea typeface="ＭＳ Ｐゴシック" panose="020B0600070205080204" pitchFamily="34" charset="-128"/>
              </a:defRPr>
            </a:lvl6pPr>
            <a:lvl7pPr marL="2971800" indent="-228600" eaLnBrk="0" fontAlgn="base" hangingPunct="0">
              <a:spcBef>
                <a:spcPct val="0"/>
              </a:spcBef>
              <a:spcAft>
                <a:spcPct val="0"/>
              </a:spcAft>
              <a:defRPr sz="2000" b="1">
                <a:solidFill>
                  <a:schemeClr val="bg1"/>
                </a:solidFill>
                <a:latin typeface="Palatino Linotype" panose="02040502050505030304" pitchFamily="18" charset="0"/>
                <a:ea typeface="ＭＳ Ｐゴシック" panose="020B0600070205080204" pitchFamily="34" charset="-128"/>
              </a:defRPr>
            </a:lvl7pPr>
            <a:lvl8pPr marL="3429000" indent="-228600" eaLnBrk="0" fontAlgn="base" hangingPunct="0">
              <a:spcBef>
                <a:spcPct val="0"/>
              </a:spcBef>
              <a:spcAft>
                <a:spcPct val="0"/>
              </a:spcAft>
              <a:defRPr sz="2000" b="1">
                <a:solidFill>
                  <a:schemeClr val="bg1"/>
                </a:solidFill>
                <a:latin typeface="Palatino Linotype" panose="02040502050505030304" pitchFamily="18" charset="0"/>
                <a:ea typeface="ＭＳ Ｐゴシック" panose="020B0600070205080204" pitchFamily="34" charset="-128"/>
              </a:defRPr>
            </a:lvl8pPr>
            <a:lvl9pPr marL="3886200" indent="-228600" eaLnBrk="0" fontAlgn="base" hangingPunct="0">
              <a:spcBef>
                <a:spcPct val="0"/>
              </a:spcBef>
              <a:spcAft>
                <a:spcPct val="0"/>
              </a:spcAft>
              <a:defRPr sz="2000" b="1">
                <a:solidFill>
                  <a:schemeClr val="bg1"/>
                </a:solidFill>
                <a:latin typeface="Palatino Linotype" panose="02040502050505030304" pitchFamily="18" charset="0"/>
                <a:ea typeface="ＭＳ Ｐゴシック" panose="020B0600070205080204" pitchFamily="34" charset="-128"/>
              </a:defRPr>
            </a:lvl9pPr>
          </a:lstStyle>
          <a:p>
            <a:pPr eaLnBrk="1" hangingPunct="1"/>
            <a:r>
              <a:rPr lang="en-US" altLang="en-US" dirty="0">
                <a:solidFill>
                  <a:schemeClr val="tx1">
                    <a:lumMod val="65000"/>
                    <a:lumOff val="35000"/>
                  </a:schemeClr>
                </a:solidFill>
                <a:latin typeface="+mn-lt"/>
              </a:rPr>
              <a:t>Computing</a:t>
            </a:r>
          </a:p>
          <a:p>
            <a:pPr eaLnBrk="1" hangingPunct="1"/>
            <a:r>
              <a:rPr lang="en-US" altLang="en-US" dirty="0">
                <a:solidFill>
                  <a:schemeClr val="tx1">
                    <a:lumMod val="65000"/>
                    <a:lumOff val="35000"/>
                  </a:schemeClr>
                </a:solidFill>
                <a:latin typeface="+mn-lt"/>
              </a:rPr>
              <a:t>Technology</a:t>
            </a:r>
          </a:p>
          <a:p>
            <a:pPr eaLnBrk="1" hangingPunct="1"/>
            <a:r>
              <a:rPr lang="en-US" altLang="en-US" b="0" dirty="0">
                <a:solidFill>
                  <a:schemeClr val="tx1">
                    <a:lumMod val="65000"/>
                    <a:lumOff val="35000"/>
                  </a:schemeClr>
                </a:solidFill>
                <a:latin typeface="+mn-lt"/>
              </a:rPr>
              <a:t>Processing Power</a:t>
            </a:r>
            <a:endParaRPr lang="en-CA" altLang="en-US" b="0" dirty="0">
              <a:solidFill>
                <a:schemeClr val="tx1">
                  <a:lumMod val="65000"/>
                  <a:lumOff val="35000"/>
                </a:schemeClr>
              </a:solidFill>
              <a:latin typeface="+mn-lt"/>
            </a:endParaRPr>
          </a:p>
        </p:txBody>
      </p:sp>
      <p:sp>
        <p:nvSpPr>
          <p:cNvPr id="8" name="Text Box 4">
            <a:extLst>
              <a:ext uri="{FF2B5EF4-FFF2-40B4-BE49-F238E27FC236}">
                <a16:creationId xmlns:a16="http://schemas.microsoft.com/office/drawing/2014/main" id="{04D250E7-2632-834C-BEF1-ADAB92C26D5D}"/>
              </a:ext>
            </a:extLst>
          </p:cNvPr>
          <p:cNvSpPr txBox="1">
            <a:spLocks noChangeArrowheads="1"/>
          </p:cNvSpPr>
          <p:nvPr/>
        </p:nvSpPr>
        <p:spPr bwMode="auto">
          <a:xfrm>
            <a:off x="1851821" y="844248"/>
            <a:ext cx="2069797"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2000" b="1">
                <a:solidFill>
                  <a:schemeClr val="bg1"/>
                </a:solidFill>
                <a:latin typeface="Palatino Linotype" panose="02040502050505030304" pitchFamily="18" charset="0"/>
                <a:ea typeface="ＭＳ Ｐゴシック" panose="020B0600070205080204" pitchFamily="34" charset="-128"/>
              </a:defRPr>
            </a:lvl1pPr>
            <a:lvl2pPr marL="742950" indent="-285750" eaLnBrk="0" hangingPunct="0">
              <a:defRPr sz="2000" b="1">
                <a:solidFill>
                  <a:schemeClr val="bg1"/>
                </a:solidFill>
                <a:latin typeface="Palatino Linotype" panose="02040502050505030304" pitchFamily="18" charset="0"/>
                <a:ea typeface="ＭＳ Ｐゴシック" panose="020B0600070205080204" pitchFamily="34" charset="-128"/>
              </a:defRPr>
            </a:lvl2pPr>
            <a:lvl3pPr marL="1143000" indent="-228600" eaLnBrk="0" hangingPunct="0">
              <a:defRPr sz="2000" b="1">
                <a:solidFill>
                  <a:schemeClr val="bg1"/>
                </a:solidFill>
                <a:latin typeface="Palatino Linotype" panose="02040502050505030304" pitchFamily="18" charset="0"/>
                <a:ea typeface="ＭＳ Ｐゴシック" panose="020B0600070205080204" pitchFamily="34" charset="-128"/>
              </a:defRPr>
            </a:lvl3pPr>
            <a:lvl4pPr marL="1600200" indent="-228600" eaLnBrk="0" hangingPunct="0">
              <a:defRPr sz="2000" b="1">
                <a:solidFill>
                  <a:schemeClr val="bg1"/>
                </a:solidFill>
                <a:latin typeface="Palatino Linotype" panose="02040502050505030304" pitchFamily="18" charset="0"/>
                <a:ea typeface="ＭＳ Ｐゴシック" panose="020B0600070205080204" pitchFamily="34" charset="-128"/>
              </a:defRPr>
            </a:lvl4pPr>
            <a:lvl5pPr marL="2057400" indent="-228600" eaLnBrk="0" hangingPunct="0">
              <a:defRPr sz="2000" b="1">
                <a:solidFill>
                  <a:schemeClr val="bg1"/>
                </a:solidFill>
                <a:latin typeface="Palatino Linotype" panose="02040502050505030304" pitchFamily="18" charset="0"/>
                <a:ea typeface="ＭＳ Ｐゴシック" panose="020B0600070205080204" pitchFamily="34" charset="-128"/>
              </a:defRPr>
            </a:lvl5pPr>
            <a:lvl6pPr marL="2514600" indent="-228600" eaLnBrk="0" fontAlgn="base" hangingPunct="0">
              <a:spcBef>
                <a:spcPct val="0"/>
              </a:spcBef>
              <a:spcAft>
                <a:spcPct val="0"/>
              </a:spcAft>
              <a:defRPr sz="2000" b="1">
                <a:solidFill>
                  <a:schemeClr val="bg1"/>
                </a:solidFill>
                <a:latin typeface="Palatino Linotype" panose="02040502050505030304" pitchFamily="18" charset="0"/>
                <a:ea typeface="ＭＳ Ｐゴシック" panose="020B0600070205080204" pitchFamily="34" charset="-128"/>
              </a:defRPr>
            </a:lvl6pPr>
            <a:lvl7pPr marL="2971800" indent="-228600" eaLnBrk="0" fontAlgn="base" hangingPunct="0">
              <a:spcBef>
                <a:spcPct val="0"/>
              </a:spcBef>
              <a:spcAft>
                <a:spcPct val="0"/>
              </a:spcAft>
              <a:defRPr sz="2000" b="1">
                <a:solidFill>
                  <a:schemeClr val="bg1"/>
                </a:solidFill>
                <a:latin typeface="Palatino Linotype" panose="02040502050505030304" pitchFamily="18" charset="0"/>
                <a:ea typeface="ＭＳ Ｐゴシック" panose="020B0600070205080204" pitchFamily="34" charset="-128"/>
              </a:defRPr>
            </a:lvl7pPr>
            <a:lvl8pPr marL="3429000" indent="-228600" eaLnBrk="0" fontAlgn="base" hangingPunct="0">
              <a:spcBef>
                <a:spcPct val="0"/>
              </a:spcBef>
              <a:spcAft>
                <a:spcPct val="0"/>
              </a:spcAft>
              <a:defRPr sz="2000" b="1">
                <a:solidFill>
                  <a:schemeClr val="bg1"/>
                </a:solidFill>
                <a:latin typeface="Palatino Linotype" panose="02040502050505030304" pitchFamily="18" charset="0"/>
                <a:ea typeface="ＭＳ Ｐゴシック" panose="020B0600070205080204" pitchFamily="34" charset="-128"/>
              </a:defRPr>
            </a:lvl8pPr>
            <a:lvl9pPr marL="3886200" indent="-228600" eaLnBrk="0" fontAlgn="base" hangingPunct="0">
              <a:spcBef>
                <a:spcPct val="0"/>
              </a:spcBef>
              <a:spcAft>
                <a:spcPct val="0"/>
              </a:spcAft>
              <a:defRPr sz="2000" b="1">
                <a:solidFill>
                  <a:schemeClr val="bg1"/>
                </a:solidFill>
                <a:latin typeface="Palatino Linotype" panose="02040502050505030304" pitchFamily="18" charset="0"/>
                <a:ea typeface="ＭＳ Ｐゴシック" panose="020B0600070205080204" pitchFamily="34" charset="-128"/>
              </a:defRPr>
            </a:lvl9pPr>
          </a:lstStyle>
          <a:p>
            <a:pPr algn="r" eaLnBrk="1" hangingPunct="1"/>
            <a:r>
              <a:rPr lang="en-US" altLang="en-US" dirty="0">
                <a:solidFill>
                  <a:schemeClr val="tx1">
                    <a:lumMod val="65000"/>
                    <a:lumOff val="35000"/>
                  </a:schemeClr>
                </a:solidFill>
                <a:latin typeface="+mn-lt"/>
              </a:rPr>
              <a:t>Communications</a:t>
            </a:r>
          </a:p>
          <a:p>
            <a:pPr algn="r" eaLnBrk="1" hangingPunct="1"/>
            <a:r>
              <a:rPr lang="en-US" altLang="en-US" dirty="0">
                <a:solidFill>
                  <a:schemeClr val="tx1">
                    <a:lumMod val="65000"/>
                    <a:lumOff val="35000"/>
                  </a:schemeClr>
                </a:solidFill>
                <a:latin typeface="+mn-lt"/>
              </a:rPr>
              <a:t>Technology</a:t>
            </a:r>
          </a:p>
          <a:p>
            <a:pPr algn="r" eaLnBrk="1" hangingPunct="1"/>
            <a:r>
              <a:rPr lang="en-US" altLang="en-US" b="0" dirty="0">
                <a:solidFill>
                  <a:schemeClr val="tx1">
                    <a:lumMod val="65000"/>
                    <a:lumOff val="35000"/>
                  </a:schemeClr>
                </a:solidFill>
                <a:latin typeface="+mn-lt"/>
              </a:rPr>
              <a:t>Bandwidth Access</a:t>
            </a:r>
            <a:endParaRPr lang="en-CA" altLang="en-US" b="0" dirty="0">
              <a:solidFill>
                <a:schemeClr val="tx1">
                  <a:lumMod val="65000"/>
                  <a:lumOff val="35000"/>
                </a:schemeClr>
              </a:solidFill>
              <a:latin typeface="+mn-lt"/>
            </a:endParaRPr>
          </a:p>
        </p:txBody>
      </p:sp>
      <p:sp>
        <p:nvSpPr>
          <p:cNvPr id="9" name="Text Box 5">
            <a:extLst>
              <a:ext uri="{FF2B5EF4-FFF2-40B4-BE49-F238E27FC236}">
                <a16:creationId xmlns:a16="http://schemas.microsoft.com/office/drawing/2014/main" id="{49CB6466-D389-5342-A001-6B9425543528}"/>
              </a:ext>
            </a:extLst>
          </p:cNvPr>
          <p:cNvSpPr txBox="1">
            <a:spLocks noChangeArrowheads="1"/>
          </p:cNvSpPr>
          <p:nvPr/>
        </p:nvSpPr>
        <p:spPr bwMode="auto">
          <a:xfrm>
            <a:off x="4106338" y="3629392"/>
            <a:ext cx="151900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2000" b="1">
                <a:solidFill>
                  <a:schemeClr val="bg1"/>
                </a:solidFill>
                <a:latin typeface="Palatino Linotype" panose="02040502050505030304" pitchFamily="18" charset="0"/>
                <a:ea typeface="ＭＳ Ｐゴシック" panose="020B0600070205080204" pitchFamily="34" charset="-128"/>
              </a:defRPr>
            </a:lvl1pPr>
            <a:lvl2pPr marL="742950" indent="-285750" eaLnBrk="0" hangingPunct="0">
              <a:defRPr sz="2000" b="1">
                <a:solidFill>
                  <a:schemeClr val="bg1"/>
                </a:solidFill>
                <a:latin typeface="Palatino Linotype" panose="02040502050505030304" pitchFamily="18" charset="0"/>
                <a:ea typeface="ＭＳ Ｐゴシック" panose="020B0600070205080204" pitchFamily="34" charset="-128"/>
              </a:defRPr>
            </a:lvl2pPr>
            <a:lvl3pPr marL="1143000" indent="-228600" eaLnBrk="0" hangingPunct="0">
              <a:defRPr sz="2000" b="1">
                <a:solidFill>
                  <a:schemeClr val="bg1"/>
                </a:solidFill>
                <a:latin typeface="Palatino Linotype" panose="02040502050505030304" pitchFamily="18" charset="0"/>
                <a:ea typeface="ＭＳ Ｐゴシック" panose="020B0600070205080204" pitchFamily="34" charset="-128"/>
              </a:defRPr>
            </a:lvl3pPr>
            <a:lvl4pPr marL="1600200" indent="-228600" eaLnBrk="0" hangingPunct="0">
              <a:defRPr sz="2000" b="1">
                <a:solidFill>
                  <a:schemeClr val="bg1"/>
                </a:solidFill>
                <a:latin typeface="Palatino Linotype" panose="02040502050505030304" pitchFamily="18" charset="0"/>
                <a:ea typeface="ＭＳ Ｐゴシック" panose="020B0600070205080204" pitchFamily="34" charset="-128"/>
              </a:defRPr>
            </a:lvl4pPr>
            <a:lvl5pPr marL="2057400" indent="-228600" eaLnBrk="0" hangingPunct="0">
              <a:defRPr sz="2000" b="1">
                <a:solidFill>
                  <a:schemeClr val="bg1"/>
                </a:solidFill>
                <a:latin typeface="Palatino Linotype" panose="02040502050505030304" pitchFamily="18" charset="0"/>
                <a:ea typeface="ＭＳ Ｐゴシック" panose="020B0600070205080204" pitchFamily="34" charset="-128"/>
              </a:defRPr>
            </a:lvl5pPr>
            <a:lvl6pPr marL="2514600" indent="-228600" eaLnBrk="0" fontAlgn="base" hangingPunct="0">
              <a:spcBef>
                <a:spcPct val="0"/>
              </a:spcBef>
              <a:spcAft>
                <a:spcPct val="0"/>
              </a:spcAft>
              <a:defRPr sz="2000" b="1">
                <a:solidFill>
                  <a:schemeClr val="bg1"/>
                </a:solidFill>
                <a:latin typeface="Palatino Linotype" panose="02040502050505030304" pitchFamily="18" charset="0"/>
                <a:ea typeface="ＭＳ Ｐゴシック" panose="020B0600070205080204" pitchFamily="34" charset="-128"/>
              </a:defRPr>
            </a:lvl6pPr>
            <a:lvl7pPr marL="2971800" indent="-228600" eaLnBrk="0" fontAlgn="base" hangingPunct="0">
              <a:spcBef>
                <a:spcPct val="0"/>
              </a:spcBef>
              <a:spcAft>
                <a:spcPct val="0"/>
              </a:spcAft>
              <a:defRPr sz="2000" b="1">
                <a:solidFill>
                  <a:schemeClr val="bg1"/>
                </a:solidFill>
                <a:latin typeface="Palatino Linotype" panose="02040502050505030304" pitchFamily="18" charset="0"/>
                <a:ea typeface="ＭＳ Ｐゴシック" panose="020B0600070205080204" pitchFamily="34" charset="-128"/>
              </a:defRPr>
            </a:lvl7pPr>
            <a:lvl8pPr marL="3429000" indent="-228600" eaLnBrk="0" fontAlgn="base" hangingPunct="0">
              <a:spcBef>
                <a:spcPct val="0"/>
              </a:spcBef>
              <a:spcAft>
                <a:spcPct val="0"/>
              </a:spcAft>
              <a:defRPr sz="2000" b="1">
                <a:solidFill>
                  <a:schemeClr val="bg1"/>
                </a:solidFill>
                <a:latin typeface="Palatino Linotype" panose="02040502050505030304" pitchFamily="18" charset="0"/>
                <a:ea typeface="ＭＳ Ｐゴシック" panose="020B0600070205080204" pitchFamily="34" charset="-128"/>
              </a:defRPr>
            </a:lvl8pPr>
            <a:lvl9pPr marL="3886200" indent="-228600" eaLnBrk="0" fontAlgn="base" hangingPunct="0">
              <a:spcBef>
                <a:spcPct val="0"/>
              </a:spcBef>
              <a:spcAft>
                <a:spcPct val="0"/>
              </a:spcAft>
              <a:defRPr sz="2000" b="1">
                <a:solidFill>
                  <a:schemeClr val="bg1"/>
                </a:solidFill>
                <a:latin typeface="Palatino Linotype" panose="02040502050505030304" pitchFamily="18" charset="0"/>
                <a:ea typeface="ＭＳ Ｐゴシック" panose="020B0600070205080204" pitchFamily="34" charset="-128"/>
              </a:defRPr>
            </a:lvl9pPr>
          </a:lstStyle>
          <a:p>
            <a:pPr eaLnBrk="1" hangingPunct="1"/>
            <a:r>
              <a:rPr lang="en-US" altLang="en-US" dirty="0">
                <a:solidFill>
                  <a:schemeClr val="tx1">
                    <a:lumMod val="65000"/>
                    <a:lumOff val="35000"/>
                  </a:schemeClr>
                </a:solidFill>
                <a:latin typeface="+mn-lt"/>
              </a:rPr>
              <a:t>Content</a:t>
            </a:r>
          </a:p>
          <a:p>
            <a:pPr eaLnBrk="1" hangingPunct="1"/>
            <a:r>
              <a:rPr lang="en-US" altLang="en-US" dirty="0">
                <a:solidFill>
                  <a:schemeClr val="tx1">
                    <a:lumMod val="65000"/>
                    <a:lumOff val="35000"/>
                  </a:schemeClr>
                </a:solidFill>
                <a:latin typeface="+mn-lt"/>
              </a:rPr>
              <a:t>Technology</a:t>
            </a:r>
          </a:p>
          <a:p>
            <a:pPr eaLnBrk="1" hangingPunct="1"/>
            <a:r>
              <a:rPr lang="en-US" altLang="en-US" b="0" dirty="0">
                <a:solidFill>
                  <a:schemeClr val="tx1">
                    <a:lumMod val="65000"/>
                    <a:lumOff val="35000"/>
                  </a:schemeClr>
                </a:solidFill>
                <a:latin typeface="+mn-lt"/>
              </a:rPr>
              <a:t>Data Storage</a:t>
            </a:r>
            <a:endParaRPr lang="en-CA" altLang="en-US" b="0" dirty="0">
              <a:solidFill>
                <a:schemeClr val="tx1">
                  <a:lumMod val="65000"/>
                  <a:lumOff val="35000"/>
                </a:schemeClr>
              </a:solidFill>
              <a:latin typeface="+mn-lt"/>
            </a:endParaRPr>
          </a:p>
        </p:txBody>
      </p:sp>
      <p:grpSp>
        <p:nvGrpSpPr>
          <p:cNvPr id="10" name="Group 6">
            <a:extLst>
              <a:ext uri="{FF2B5EF4-FFF2-40B4-BE49-F238E27FC236}">
                <a16:creationId xmlns:a16="http://schemas.microsoft.com/office/drawing/2014/main" id="{202ABAA7-9AC8-2D41-AB5F-78088CD5D1F6}"/>
              </a:ext>
            </a:extLst>
          </p:cNvPr>
          <p:cNvGrpSpPr>
            <a:grpSpLocks/>
          </p:cNvGrpSpPr>
          <p:nvPr/>
        </p:nvGrpSpPr>
        <p:grpSpPr bwMode="auto">
          <a:xfrm>
            <a:off x="1278448" y="1847061"/>
            <a:ext cx="2907783" cy="2478342"/>
            <a:chOff x="1632" y="1248"/>
            <a:chExt cx="2682" cy="2286"/>
          </a:xfrm>
        </p:grpSpPr>
        <p:sp>
          <p:nvSpPr>
            <p:cNvPr id="11" name="Gear">
              <a:extLst>
                <a:ext uri="{FF2B5EF4-FFF2-40B4-BE49-F238E27FC236}">
                  <a16:creationId xmlns:a16="http://schemas.microsoft.com/office/drawing/2014/main" id="{E2A8891A-600C-6947-91C1-A6349A2C4B19}"/>
                </a:ext>
              </a:extLst>
            </p:cNvPr>
            <p:cNvSpPr>
              <a:spLocks noEditPoints="1" noChangeArrowheads="1"/>
            </p:cNvSpPr>
            <p:nvPr/>
          </p:nvSpPr>
          <p:spPr bwMode="auto">
            <a:xfrm>
              <a:off x="3119" y="1248"/>
              <a:ext cx="1195" cy="104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374 w 21600"/>
                <a:gd name="T13" fmla="*/ 3957 h 21600"/>
                <a:gd name="T14" fmla="*/ 17840 w 21600"/>
                <a:gd name="T15" fmla="*/ 17643 h 21600"/>
              </a:gdLst>
              <a:ahLst/>
              <a:cxnLst>
                <a:cxn ang="T8">
                  <a:pos x="T0" y="T1"/>
                </a:cxn>
                <a:cxn ang="T9">
                  <a:pos x="T2" y="T3"/>
                </a:cxn>
                <a:cxn ang="T10">
                  <a:pos x="T4" y="T5"/>
                </a:cxn>
                <a:cxn ang="T11">
                  <a:pos x="T6" y="T7"/>
                </a:cxn>
              </a:cxnLst>
              <a:rect l="T12" t="T13" r="T14" b="T15"/>
              <a:pathLst>
                <a:path w="21600" h="21600">
                  <a:moveTo>
                    <a:pt x="9689" y="1725"/>
                  </a:moveTo>
                  <a:lnTo>
                    <a:pt x="10304" y="85"/>
                  </a:lnTo>
                  <a:lnTo>
                    <a:pt x="11637" y="85"/>
                  </a:lnTo>
                  <a:lnTo>
                    <a:pt x="12303" y="1777"/>
                  </a:lnTo>
                  <a:lnTo>
                    <a:pt x="13072" y="1931"/>
                  </a:lnTo>
                  <a:lnTo>
                    <a:pt x="14303" y="598"/>
                  </a:lnTo>
                  <a:lnTo>
                    <a:pt x="15533" y="1110"/>
                  </a:lnTo>
                  <a:lnTo>
                    <a:pt x="15584" y="2905"/>
                  </a:lnTo>
                  <a:lnTo>
                    <a:pt x="16405" y="3520"/>
                  </a:lnTo>
                  <a:lnTo>
                    <a:pt x="17891" y="2751"/>
                  </a:lnTo>
                  <a:lnTo>
                    <a:pt x="18917" y="3674"/>
                  </a:lnTo>
                  <a:lnTo>
                    <a:pt x="18199" y="5314"/>
                  </a:lnTo>
                  <a:lnTo>
                    <a:pt x="18763" y="6083"/>
                  </a:lnTo>
                  <a:lnTo>
                    <a:pt x="20403" y="6032"/>
                  </a:lnTo>
                  <a:lnTo>
                    <a:pt x="20865" y="7211"/>
                  </a:lnTo>
                  <a:lnTo>
                    <a:pt x="19737" y="8185"/>
                  </a:lnTo>
                  <a:lnTo>
                    <a:pt x="20096" y="9723"/>
                  </a:lnTo>
                  <a:lnTo>
                    <a:pt x="21634" y="10287"/>
                  </a:lnTo>
                  <a:lnTo>
                    <a:pt x="21582" y="11620"/>
                  </a:lnTo>
                  <a:lnTo>
                    <a:pt x="20147" y="12184"/>
                  </a:lnTo>
                  <a:lnTo>
                    <a:pt x="19942" y="13158"/>
                  </a:lnTo>
                  <a:lnTo>
                    <a:pt x="21070" y="14234"/>
                  </a:lnTo>
                  <a:lnTo>
                    <a:pt x="20608" y="15362"/>
                  </a:lnTo>
                  <a:lnTo>
                    <a:pt x="19019" y="15465"/>
                  </a:lnTo>
                  <a:lnTo>
                    <a:pt x="18404" y="16439"/>
                  </a:lnTo>
                  <a:lnTo>
                    <a:pt x="19122" y="17925"/>
                  </a:lnTo>
                  <a:lnTo>
                    <a:pt x="18096" y="18797"/>
                  </a:lnTo>
                  <a:lnTo>
                    <a:pt x="16763" y="18284"/>
                  </a:lnTo>
                  <a:lnTo>
                    <a:pt x="15431" y="19002"/>
                  </a:lnTo>
                  <a:lnTo>
                    <a:pt x="15277" y="20848"/>
                  </a:lnTo>
                  <a:lnTo>
                    <a:pt x="14149" y="21155"/>
                  </a:lnTo>
                  <a:lnTo>
                    <a:pt x="13021" y="19925"/>
                  </a:lnTo>
                  <a:lnTo>
                    <a:pt x="12252" y="20181"/>
                  </a:lnTo>
                  <a:lnTo>
                    <a:pt x="11739" y="21668"/>
                  </a:lnTo>
                  <a:lnTo>
                    <a:pt x="10201" y="21668"/>
                  </a:lnTo>
                  <a:lnTo>
                    <a:pt x="9740" y="20130"/>
                  </a:lnTo>
                  <a:lnTo>
                    <a:pt x="8253" y="19771"/>
                  </a:lnTo>
                  <a:lnTo>
                    <a:pt x="7125" y="21001"/>
                  </a:lnTo>
                  <a:lnTo>
                    <a:pt x="5895" y="20489"/>
                  </a:lnTo>
                  <a:lnTo>
                    <a:pt x="5946" y="18592"/>
                  </a:lnTo>
                  <a:lnTo>
                    <a:pt x="5177" y="18131"/>
                  </a:lnTo>
                  <a:lnTo>
                    <a:pt x="3383" y="18848"/>
                  </a:lnTo>
                  <a:lnTo>
                    <a:pt x="2614" y="17874"/>
                  </a:lnTo>
                  <a:lnTo>
                    <a:pt x="3383" y="16182"/>
                  </a:lnTo>
                  <a:lnTo>
                    <a:pt x="2922" y="15465"/>
                  </a:lnTo>
                  <a:lnTo>
                    <a:pt x="922" y="15516"/>
                  </a:lnTo>
                  <a:lnTo>
                    <a:pt x="512" y="14234"/>
                  </a:lnTo>
                  <a:lnTo>
                    <a:pt x="1948" y="12901"/>
                  </a:lnTo>
                  <a:lnTo>
                    <a:pt x="1896" y="12184"/>
                  </a:lnTo>
                  <a:lnTo>
                    <a:pt x="0" y="11415"/>
                  </a:lnTo>
                  <a:lnTo>
                    <a:pt x="51" y="10031"/>
                  </a:lnTo>
                  <a:lnTo>
                    <a:pt x="1948" y="9313"/>
                  </a:lnTo>
                  <a:lnTo>
                    <a:pt x="2101" y="8595"/>
                  </a:lnTo>
                  <a:lnTo>
                    <a:pt x="615" y="7160"/>
                  </a:lnTo>
                  <a:lnTo>
                    <a:pt x="1127" y="5878"/>
                  </a:lnTo>
                  <a:lnTo>
                    <a:pt x="3178" y="5981"/>
                  </a:lnTo>
                  <a:lnTo>
                    <a:pt x="3588" y="5417"/>
                  </a:lnTo>
                  <a:lnTo>
                    <a:pt x="2819" y="3520"/>
                  </a:lnTo>
                  <a:lnTo>
                    <a:pt x="3742" y="2597"/>
                  </a:lnTo>
                  <a:lnTo>
                    <a:pt x="5536" y="3417"/>
                  </a:lnTo>
                  <a:lnTo>
                    <a:pt x="6049" y="3058"/>
                  </a:lnTo>
                  <a:lnTo>
                    <a:pt x="6100" y="1264"/>
                  </a:lnTo>
                  <a:lnTo>
                    <a:pt x="7228" y="700"/>
                  </a:lnTo>
                  <a:lnTo>
                    <a:pt x="8510" y="2033"/>
                  </a:lnTo>
                  <a:lnTo>
                    <a:pt x="9689" y="1725"/>
                  </a:lnTo>
                  <a:close/>
                  <a:moveTo>
                    <a:pt x="10817" y="14422"/>
                  </a:moveTo>
                  <a:lnTo>
                    <a:pt x="11175" y="14388"/>
                  </a:lnTo>
                  <a:lnTo>
                    <a:pt x="11534" y="14354"/>
                  </a:lnTo>
                  <a:lnTo>
                    <a:pt x="11893" y="14268"/>
                  </a:lnTo>
                  <a:lnTo>
                    <a:pt x="12218" y="14166"/>
                  </a:lnTo>
                  <a:lnTo>
                    <a:pt x="12508" y="13995"/>
                  </a:lnTo>
                  <a:lnTo>
                    <a:pt x="12816" y="13807"/>
                  </a:lnTo>
                  <a:lnTo>
                    <a:pt x="13106" y="13602"/>
                  </a:lnTo>
                  <a:lnTo>
                    <a:pt x="13329" y="13380"/>
                  </a:lnTo>
                  <a:lnTo>
                    <a:pt x="13568" y="13106"/>
                  </a:lnTo>
                  <a:lnTo>
                    <a:pt x="13790" y="12850"/>
                  </a:lnTo>
                  <a:lnTo>
                    <a:pt x="13961" y="12560"/>
                  </a:lnTo>
                  <a:lnTo>
                    <a:pt x="14115" y="12269"/>
                  </a:lnTo>
                  <a:lnTo>
                    <a:pt x="14217" y="11927"/>
                  </a:lnTo>
                  <a:lnTo>
                    <a:pt x="14320" y="11568"/>
                  </a:lnTo>
                  <a:lnTo>
                    <a:pt x="14388" y="11210"/>
                  </a:lnTo>
                  <a:lnTo>
                    <a:pt x="14388" y="10851"/>
                  </a:lnTo>
                  <a:lnTo>
                    <a:pt x="14388" y="10492"/>
                  </a:lnTo>
                  <a:lnTo>
                    <a:pt x="14320" y="10133"/>
                  </a:lnTo>
                  <a:lnTo>
                    <a:pt x="14217" y="9808"/>
                  </a:lnTo>
                  <a:lnTo>
                    <a:pt x="14115" y="9467"/>
                  </a:lnTo>
                  <a:lnTo>
                    <a:pt x="13961" y="9142"/>
                  </a:lnTo>
                  <a:lnTo>
                    <a:pt x="13790" y="8851"/>
                  </a:lnTo>
                  <a:lnTo>
                    <a:pt x="13568" y="8595"/>
                  </a:lnTo>
                  <a:lnTo>
                    <a:pt x="13329" y="8322"/>
                  </a:lnTo>
                  <a:lnTo>
                    <a:pt x="13106" y="8100"/>
                  </a:lnTo>
                  <a:lnTo>
                    <a:pt x="12816" y="7894"/>
                  </a:lnTo>
                  <a:lnTo>
                    <a:pt x="12508" y="7741"/>
                  </a:lnTo>
                  <a:lnTo>
                    <a:pt x="12218" y="7570"/>
                  </a:lnTo>
                  <a:lnTo>
                    <a:pt x="11893" y="7433"/>
                  </a:lnTo>
                  <a:lnTo>
                    <a:pt x="11534" y="7382"/>
                  </a:lnTo>
                  <a:lnTo>
                    <a:pt x="11175" y="7313"/>
                  </a:lnTo>
                  <a:lnTo>
                    <a:pt x="10817" y="7313"/>
                  </a:lnTo>
                  <a:lnTo>
                    <a:pt x="10441" y="7313"/>
                  </a:lnTo>
                  <a:lnTo>
                    <a:pt x="10082" y="7382"/>
                  </a:lnTo>
                  <a:lnTo>
                    <a:pt x="9757" y="7433"/>
                  </a:lnTo>
                  <a:lnTo>
                    <a:pt x="9432" y="7570"/>
                  </a:lnTo>
                  <a:lnTo>
                    <a:pt x="9142" y="7741"/>
                  </a:lnTo>
                  <a:lnTo>
                    <a:pt x="8834" y="7894"/>
                  </a:lnTo>
                  <a:lnTo>
                    <a:pt x="8544" y="8100"/>
                  </a:lnTo>
                  <a:lnTo>
                    <a:pt x="8287" y="8322"/>
                  </a:lnTo>
                  <a:lnTo>
                    <a:pt x="8048" y="8595"/>
                  </a:lnTo>
                  <a:lnTo>
                    <a:pt x="7860" y="8851"/>
                  </a:lnTo>
                  <a:lnTo>
                    <a:pt x="7689" y="9142"/>
                  </a:lnTo>
                  <a:lnTo>
                    <a:pt x="7536" y="9467"/>
                  </a:lnTo>
                  <a:lnTo>
                    <a:pt x="7399" y="9808"/>
                  </a:lnTo>
                  <a:lnTo>
                    <a:pt x="7331" y="10133"/>
                  </a:lnTo>
                  <a:lnTo>
                    <a:pt x="7262" y="10492"/>
                  </a:lnTo>
                  <a:lnTo>
                    <a:pt x="7262" y="10851"/>
                  </a:lnTo>
                  <a:lnTo>
                    <a:pt x="7262" y="11210"/>
                  </a:lnTo>
                  <a:lnTo>
                    <a:pt x="7331" y="11568"/>
                  </a:lnTo>
                  <a:lnTo>
                    <a:pt x="7399" y="11927"/>
                  </a:lnTo>
                  <a:lnTo>
                    <a:pt x="7536" y="12269"/>
                  </a:lnTo>
                  <a:lnTo>
                    <a:pt x="7689" y="12560"/>
                  </a:lnTo>
                  <a:lnTo>
                    <a:pt x="7860" y="12850"/>
                  </a:lnTo>
                  <a:lnTo>
                    <a:pt x="8048" y="13106"/>
                  </a:lnTo>
                  <a:lnTo>
                    <a:pt x="8287" y="13380"/>
                  </a:lnTo>
                  <a:lnTo>
                    <a:pt x="8544" y="13602"/>
                  </a:lnTo>
                  <a:lnTo>
                    <a:pt x="8834" y="13807"/>
                  </a:lnTo>
                  <a:lnTo>
                    <a:pt x="9142" y="13995"/>
                  </a:lnTo>
                  <a:lnTo>
                    <a:pt x="9432" y="14166"/>
                  </a:lnTo>
                  <a:lnTo>
                    <a:pt x="9757" y="14268"/>
                  </a:lnTo>
                  <a:lnTo>
                    <a:pt x="10082" y="14354"/>
                  </a:lnTo>
                  <a:lnTo>
                    <a:pt x="10441" y="14388"/>
                  </a:lnTo>
                  <a:lnTo>
                    <a:pt x="10817" y="14422"/>
                  </a:lnTo>
                  <a:close/>
                </a:path>
              </a:pathLst>
            </a:custGeom>
            <a:solidFill>
              <a:srgbClr val="C0C0C0"/>
            </a:solidFill>
            <a:ln w="9525">
              <a:round/>
              <a:headEnd/>
              <a:tailEnd/>
            </a:ln>
            <a:scene3d>
              <a:camera prst="legacyPerspectiveFront">
                <a:rot lat="20099962" lon="1500000" rev="0"/>
              </a:camera>
              <a:lightRig rig="legacyFlat4" dir="b"/>
            </a:scene3d>
            <a:sp3d extrusionH="430200" prstMaterial="legacyMatte">
              <a:bevelT w="13500" h="13500" prst="angle"/>
              <a:bevelB w="13500" h="13500" prst="angle"/>
              <a:extrusionClr>
                <a:srgbClr val="C0C0C0"/>
              </a:extrusionClr>
              <a:contourClr>
                <a:srgbClr val="C0C0C0"/>
              </a:contourClr>
            </a:sp3d>
          </p:spPr>
          <p:txBody>
            <a:bodyPr>
              <a:flatTx/>
            </a:bodyPr>
            <a:lstStyle/>
            <a:p>
              <a:endParaRPr lang="en-CA" sz="2400">
                <a:solidFill>
                  <a:schemeClr val="bg1">
                    <a:lumMod val="50000"/>
                  </a:schemeClr>
                </a:solidFill>
              </a:endParaRPr>
            </a:p>
          </p:txBody>
        </p:sp>
        <p:sp>
          <p:nvSpPr>
            <p:cNvPr id="12" name="AutoShape 8">
              <a:extLst>
                <a:ext uri="{FF2B5EF4-FFF2-40B4-BE49-F238E27FC236}">
                  <a16:creationId xmlns:a16="http://schemas.microsoft.com/office/drawing/2014/main" id="{CACC5F47-4E57-7A40-96AB-1A6013AB7025}"/>
                </a:ext>
              </a:extLst>
            </p:cNvPr>
            <p:cNvSpPr>
              <a:spLocks noEditPoints="1" noChangeArrowheads="1"/>
            </p:cNvSpPr>
            <p:nvPr/>
          </p:nvSpPr>
          <p:spPr bwMode="auto">
            <a:xfrm>
              <a:off x="1632" y="1680"/>
              <a:ext cx="1429" cy="1253"/>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368 w 21600"/>
                <a:gd name="T13" fmla="*/ 3965 h 21600"/>
                <a:gd name="T14" fmla="*/ 17836 w 21600"/>
                <a:gd name="T15" fmla="*/ 17635 h 21600"/>
              </a:gdLst>
              <a:ahLst/>
              <a:cxnLst>
                <a:cxn ang="T8">
                  <a:pos x="T0" y="T1"/>
                </a:cxn>
                <a:cxn ang="T9">
                  <a:pos x="T2" y="T3"/>
                </a:cxn>
                <a:cxn ang="T10">
                  <a:pos x="T4" y="T5"/>
                </a:cxn>
                <a:cxn ang="T11">
                  <a:pos x="T6" y="T7"/>
                </a:cxn>
              </a:cxnLst>
              <a:rect l="T12" t="T13" r="T14" b="T15"/>
              <a:pathLst>
                <a:path w="21600" h="21600">
                  <a:moveTo>
                    <a:pt x="9689" y="1725"/>
                  </a:moveTo>
                  <a:lnTo>
                    <a:pt x="10304" y="85"/>
                  </a:lnTo>
                  <a:lnTo>
                    <a:pt x="11637" y="85"/>
                  </a:lnTo>
                  <a:lnTo>
                    <a:pt x="12303" y="1777"/>
                  </a:lnTo>
                  <a:lnTo>
                    <a:pt x="13072" y="1931"/>
                  </a:lnTo>
                  <a:lnTo>
                    <a:pt x="14303" y="598"/>
                  </a:lnTo>
                  <a:lnTo>
                    <a:pt x="15533" y="1110"/>
                  </a:lnTo>
                  <a:lnTo>
                    <a:pt x="15584" y="2905"/>
                  </a:lnTo>
                  <a:lnTo>
                    <a:pt x="16405" y="3520"/>
                  </a:lnTo>
                  <a:lnTo>
                    <a:pt x="17891" y="2751"/>
                  </a:lnTo>
                  <a:lnTo>
                    <a:pt x="18917" y="3674"/>
                  </a:lnTo>
                  <a:lnTo>
                    <a:pt x="18199" y="5314"/>
                  </a:lnTo>
                  <a:lnTo>
                    <a:pt x="18763" y="6083"/>
                  </a:lnTo>
                  <a:lnTo>
                    <a:pt x="20403" y="6032"/>
                  </a:lnTo>
                  <a:lnTo>
                    <a:pt x="20865" y="7211"/>
                  </a:lnTo>
                  <a:lnTo>
                    <a:pt x="19737" y="8185"/>
                  </a:lnTo>
                  <a:lnTo>
                    <a:pt x="20096" y="9723"/>
                  </a:lnTo>
                  <a:lnTo>
                    <a:pt x="21634" y="10287"/>
                  </a:lnTo>
                  <a:lnTo>
                    <a:pt x="21582" y="11620"/>
                  </a:lnTo>
                  <a:lnTo>
                    <a:pt x="20147" y="12184"/>
                  </a:lnTo>
                  <a:lnTo>
                    <a:pt x="19942" y="13158"/>
                  </a:lnTo>
                  <a:lnTo>
                    <a:pt x="21070" y="14234"/>
                  </a:lnTo>
                  <a:lnTo>
                    <a:pt x="20608" y="15362"/>
                  </a:lnTo>
                  <a:lnTo>
                    <a:pt x="19019" y="15465"/>
                  </a:lnTo>
                  <a:lnTo>
                    <a:pt x="18404" y="16439"/>
                  </a:lnTo>
                  <a:lnTo>
                    <a:pt x="19122" y="17925"/>
                  </a:lnTo>
                  <a:lnTo>
                    <a:pt x="18096" y="18797"/>
                  </a:lnTo>
                  <a:lnTo>
                    <a:pt x="16763" y="18284"/>
                  </a:lnTo>
                  <a:lnTo>
                    <a:pt x="15431" y="19002"/>
                  </a:lnTo>
                  <a:lnTo>
                    <a:pt x="15277" y="20848"/>
                  </a:lnTo>
                  <a:lnTo>
                    <a:pt x="14149" y="21155"/>
                  </a:lnTo>
                  <a:lnTo>
                    <a:pt x="13021" y="19925"/>
                  </a:lnTo>
                  <a:lnTo>
                    <a:pt x="12252" y="20181"/>
                  </a:lnTo>
                  <a:lnTo>
                    <a:pt x="11739" y="21668"/>
                  </a:lnTo>
                  <a:lnTo>
                    <a:pt x="10201" y="21668"/>
                  </a:lnTo>
                  <a:lnTo>
                    <a:pt x="9740" y="20130"/>
                  </a:lnTo>
                  <a:lnTo>
                    <a:pt x="8253" y="19771"/>
                  </a:lnTo>
                  <a:lnTo>
                    <a:pt x="7125" y="21001"/>
                  </a:lnTo>
                  <a:lnTo>
                    <a:pt x="5895" y="20489"/>
                  </a:lnTo>
                  <a:lnTo>
                    <a:pt x="5946" y="18592"/>
                  </a:lnTo>
                  <a:lnTo>
                    <a:pt x="5177" y="18131"/>
                  </a:lnTo>
                  <a:lnTo>
                    <a:pt x="3383" y="18848"/>
                  </a:lnTo>
                  <a:lnTo>
                    <a:pt x="2614" y="17874"/>
                  </a:lnTo>
                  <a:lnTo>
                    <a:pt x="3383" y="16182"/>
                  </a:lnTo>
                  <a:lnTo>
                    <a:pt x="2922" y="15465"/>
                  </a:lnTo>
                  <a:lnTo>
                    <a:pt x="922" y="15516"/>
                  </a:lnTo>
                  <a:lnTo>
                    <a:pt x="512" y="14234"/>
                  </a:lnTo>
                  <a:lnTo>
                    <a:pt x="1948" y="12901"/>
                  </a:lnTo>
                  <a:lnTo>
                    <a:pt x="1896" y="12184"/>
                  </a:lnTo>
                  <a:lnTo>
                    <a:pt x="0" y="11415"/>
                  </a:lnTo>
                  <a:lnTo>
                    <a:pt x="51" y="10031"/>
                  </a:lnTo>
                  <a:lnTo>
                    <a:pt x="1948" y="9313"/>
                  </a:lnTo>
                  <a:lnTo>
                    <a:pt x="2101" y="8595"/>
                  </a:lnTo>
                  <a:lnTo>
                    <a:pt x="615" y="7160"/>
                  </a:lnTo>
                  <a:lnTo>
                    <a:pt x="1127" y="5878"/>
                  </a:lnTo>
                  <a:lnTo>
                    <a:pt x="3178" y="5981"/>
                  </a:lnTo>
                  <a:lnTo>
                    <a:pt x="3588" y="5417"/>
                  </a:lnTo>
                  <a:lnTo>
                    <a:pt x="2819" y="3520"/>
                  </a:lnTo>
                  <a:lnTo>
                    <a:pt x="3742" y="2597"/>
                  </a:lnTo>
                  <a:lnTo>
                    <a:pt x="5536" y="3417"/>
                  </a:lnTo>
                  <a:lnTo>
                    <a:pt x="6049" y="3058"/>
                  </a:lnTo>
                  <a:lnTo>
                    <a:pt x="6100" y="1264"/>
                  </a:lnTo>
                  <a:lnTo>
                    <a:pt x="7228" y="700"/>
                  </a:lnTo>
                  <a:lnTo>
                    <a:pt x="8510" y="2033"/>
                  </a:lnTo>
                  <a:lnTo>
                    <a:pt x="9689" y="1725"/>
                  </a:lnTo>
                  <a:close/>
                  <a:moveTo>
                    <a:pt x="10817" y="14422"/>
                  </a:moveTo>
                  <a:lnTo>
                    <a:pt x="11175" y="14388"/>
                  </a:lnTo>
                  <a:lnTo>
                    <a:pt x="11534" y="14354"/>
                  </a:lnTo>
                  <a:lnTo>
                    <a:pt x="11893" y="14268"/>
                  </a:lnTo>
                  <a:lnTo>
                    <a:pt x="12218" y="14166"/>
                  </a:lnTo>
                  <a:lnTo>
                    <a:pt x="12508" y="13995"/>
                  </a:lnTo>
                  <a:lnTo>
                    <a:pt x="12816" y="13807"/>
                  </a:lnTo>
                  <a:lnTo>
                    <a:pt x="13106" y="13602"/>
                  </a:lnTo>
                  <a:lnTo>
                    <a:pt x="13329" y="13380"/>
                  </a:lnTo>
                  <a:lnTo>
                    <a:pt x="13568" y="13106"/>
                  </a:lnTo>
                  <a:lnTo>
                    <a:pt x="13790" y="12850"/>
                  </a:lnTo>
                  <a:lnTo>
                    <a:pt x="13961" y="12560"/>
                  </a:lnTo>
                  <a:lnTo>
                    <a:pt x="14115" y="12269"/>
                  </a:lnTo>
                  <a:lnTo>
                    <a:pt x="14217" y="11927"/>
                  </a:lnTo>
                  <a:lnTo>
                    <a:pt x="14320" y="11568"/>
                  </a:lnTo>
                  <a:lnTo>
                    <a:pt x="14388" y="11210"/>
                  </a:lnTo>
                  <a:lnTo>
                    <a:pt x="14388" y="10851"/>
                  </a:lnTo>
                  <a:lnTo>
                    <a:pt x="14388" y="10492"/>
                  </a:lnTo>
                  <a:lnTo>
                    <a:pt x="14320" y="10133"/>
                  </a:lnTo>
                  <a:lnTo>
                    <a:pt x="14217" y="9808"/>
                  </a:lnTo>
                  <a:lnTo>
                    <a:pt x="14115" y="9467"/>
                  </a:lnTo>
                  <a:lnTo>
                    <a:pt x="13961" y="9142"/>
                  </a:lnTo>
                  <a:lnTo>
                    <a:pt x="13790" y="8851"/>
                  </a:lnTo>
                  <a:lnTo>
                    <a:pt x="13568" y="8595"/>
                  </a:lnTo>
                  <a:lnTo>
                    <a:pt x="13329" y="8322"/>
                  </a:lnTo>
                  <a:lnTo>
                    <a:pt x="13106" y="8100"/>
                  </a:lnTo>
                  <a:lnTo>
                    <a:pt x="12816" y="7894"/>
                  </a:lnTo>
                  <a:lnTo>
                    <a:pt x="12508" y="7741"/>
                  </a:lnTo>
                  <a:lnTo>
                    <a:pt x="12218" y="7570"/>
                  </a:lnTo>
                  <a:lnTo>
                    <a:pt x="11893" y="7433"/>
                  </a:lnTo>
                  <a:lnTo>
                    <a:pt x="11534" y="7382"/>
                  </a:lnTo>
                  <a:lnTo>
                    <a:pt x="11175" y="7313"/>
                  </a:lnTo>
                  <a:lnTo>
                    <a:pt x="10817" y="7313"/>
                  </a:lnTo>
                  <a:lnTo>
                    <a:pt x="10441" y="7313"/>
                  </a:lnTo>
                  <a:lnTo>
                    <a:pt x="10082" y="7382"/>
                  </a:lnTo>
                  <a:lnTo>
                    <a:pt x="9757" y="7433"/>
                  </a:lnTo>
                  <a:lnTo>
                    <a:pt x="9432" y="7570"/>
                  </a:lnTo>
                  <a:lnTo>
                    <a:pt x="9142" y="7741"/>
                  </a:lnTo>
                  <a:lnTo>
                    <a:pt x="8834" y="7894"/>
                  </a:lnTo>
                  <a:lnTo>
                    <a:pt x="8544" y="8100"/>
                  </a:lnTo>
                  <a:lnTo>
                    <a:pt x="8287" y="8322"/>
                  </a:lnTo>
                  <a:lnTo>
                    <a:pt x="8048" y="8595"/>
                  </a:lnTo>
                  <a:lnTo>
                    <a:pt x="7860" y="8851"/>
                  </a:lnTo>
                  <a:lnTo>
                    <a:pt x="7689" y="9142"/>
                  </a:lnTo>
                  <a:lnTo>
                    <a:pt x="7536" y="9467"/>
                  </a:lnTo>
                  <a:lnTo>
                    <a:pt x="7399" y="9808"/>
                  </a:lnTo>
                  <a:lnTo>
                    <a:pt x="7331" y="10133"/>
                  </a:lnTo>
                  <a:lnTo>
                    <a:pt x="7262" y="10492"/>
                  </a:lnTo>
                  <a:lnTo>
                    <a:pt x="7262" y="10851"/>
                  </a:lnTo>
                  <a:lnTo>
                    <a:pt x="7262" y="11210"/>
                  </a:lnTo>
                  <a:lnTo>
                    <a:pt x="7331" y="11568"/>
                  </a:lnTo>
                  <a:lnTo>
                    <a:pt x="7399" y="11927"/>
                  </a:lnTo>
                  <a:lnTo>
                    <a:pt x="7536" y="12269"/>
                  </a:lnTo>
                  <a:lnTo>
                    <a:pt x="7689" y="12560"/>
                  </a:lnTo>
                  <a:lnTo>
                    <a:pt x="7860" y="12850"/>
                  </a:lnTo>
                  <a:lnTo>
                    <a:pt x="8048" y="13106"/>
                  </a:lnTo>
                  <a:lnTo>
                    <a:pt x="8287" y="13380"/>
                  </a:lnTo>
                  <a:lnTo>
                    <a:pt x="8544" y="13602"/>
                  </a:lnTo>
                  <a:lnTo>
                    <a:pt x="8834" y="13807"/>
                  </a:lnTo>
                  <a:lnTo>
                    <a:pt x="9142" y="13995"/>
                  </a:lnTo>
                  <a:lnTo>
                    <a:pt x="9432" y="14166"/>
                  </a:lnTo>
                  <a:lnTo>
                    <a:pt x="9757" y="14268"/>
                  </a:lnTo>
                  <a:lnTo>
                    <a:pt x="10082" y="14354"/>
                  </a:lnTo>
                  <a:lnTo>
                    <a:pt x="10441" y="14388"/>
                  </a:lnTo>
                  <a:lnTo>
                    <a:pt x="10817" y="14422"/>
                  </a:lnTo>
                  <a:close/>
                </a:path>
              </a:pathLst>
            </a:custGeom>
            <a:solidFill>
              <a:srgbClr val="C0C0C0"/>
            </a:solidFill>
            <a:ln w="9525">
              <a:round/>
              <a:headEnd/>
              <a:tailEnd/>
            </a:ln>
            <a:scene3d>
              <a:camera prst="legacyPerspectiveFront">
                <a:rot lat="20099962" lon="1500000" rev="0"/>
              </a:camera>
              <a:lightRig rig="legacyFlat4" dir="b"/>
            </a:scene3d>
            <a:sp3d extrusionH="430200" prstMaterial="legacyMatte">
              <a:bevelT w="13500" h="13500" prst="angle"/>
              <a:bevelB w="13500" h="13500" prst="angle"/>
              <a:extrusionClr>
                <a:srgbClr val="C0C0C0"/>
              </a:extrusionClr>
              <a:contourClr>
                <a:srgbClr val="C0C0C0"/>
              </a:contourClr>
            </a:sp3d>
          </p:spPr>
          <p:txBody>
            <a:bodyPr>
              <a:flatTx/>
            </a:bodyPr>
            <a:lstStyle/>
            <a:p>
              <a:endParaRPr lang="en-CA" sz="2400">
                <a:solidFill>
                  <a:schemeClr val="bg1">
                    <a:lumMod val="50000"/>
                  </a:schemeClr>
                </a:solidFill>
              </a:endParaRPr>
            </a:p>
          </p:txBody>
        </p:sp>
        <p:sp>
          <p:nvSpPr>
            <p:cNvPr id="13" name="AutoShape 9">
              <a:extLst>
                <a:ext uri="{FF2B5EF4-FFF2-40B4-BE49-F238E27FC236}">
                  <a16:creationId xmlns:a16="http://schemas.microsoft.com/office/drawing/2014/main" id="{EC0B35EF-887B-DE47-8A91-44B881007668}"/>
                </a:ext>
              </a:extLst>
            </p:cNvPr>
            <p:cNvSpPr>
              <a:spLocks noEditPoints="1" noChangeArrowheads="1"/>
            </p:cNvSpPr>
            <p:nvPr/>
          </p:nvSpPr>
          <p:spPr bwMode="auto">
            <a:xfrm>
              <a:off x="2559" y="2142"/>
              <a:ext cx="1588" cy="1392"/>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380 w 21600"/>
                <a:gd name="T13" fmla="*/ 3957 h 21600"/>
                <a:gd name="T14" fmla="*/ 17846 w 21600"/>
                <a:gd name="T15" fmla="*/ 17628 h 21600"/>
              </a:gdLst>
              <a:ahLst/>
              <a:cxnLst>
                <a:cxn ang="T8">
                  <a:pos x="T0" y="T1"/>
                </a:cxn>
                <a:cxn ang="T9">
                  <a:pos x="T2" y="T3"/>
                </a:cxn>
                <a:cxn ang="T10">
                  <a:pos x="T4" y="T5"/>
                </a:cxn>
                <a:cxn ang="T11">
                  <a:pos x="T6" y="T7"/>
                </a:cxn>
              </a:cxnLst>
              <a:rect l="T12" t="T13" r="T14" b="T15"/>
              <a:pathLst>
                <a:path w="21600" h="21600">
                  <a:moveTo>
                    <a:pt x="9689" y="1725"/>
                  </a:moveTo>
                  <a:lnTo>
                    <a:pt x="10304" y="85"/>
                  </a:lnTo>
                  <a:lnTo>
                    <a:pt x="11637" y="85"/>
                  </a:lnTo>
                  <a:lnTo>
                    <a:pt x="12303" y="1777"/>
                  </a:lnTo>
                  <a:lnTo>
                    <a:pt x="13072" y="1931"/>
                  </a:lnTo>
                  <a:lnTo>
                    <a:pt x="14303" y="598"/>
                  </a:lnTo>
                  <a:lnTo>
                    <a:pt x="15533" y="1110"/>
                  </a:lnTo>
                  <a:lnTo>
                    <a:pt x="15584" y="2905"/>
                  </a:lnTo>
                  <a:lnTo>
                    <a:pt x="16405" y="3520"/>
                  </a:lnTo>
                  <a:lnTo>
                    <a:pt x="17891" y="2751"/>
                  </a:lnTo>
                  <a:lnTo>
                    <a:pt x="18917" y="3674"/>
                  </a:lnTo>
                  <a:lnTo>
                    <a:pt x="18199" y="5314"/>
                  </a:lnTo>
                  <a:lnTo>
                    <a:pt x="18763" y="6083"/>
                  </a:lnTo>
                  <a:lnTo>
                    <a:pt x="20403" y="6032"/>
                  </a:lnTo>
                  <a:lnTo>
                    <a:pt x="20865" y="7211"/>
                  </a:lnTo>
                  <a:lnTo>
                    <a:pt x="19737" y="8185"/>
                  </a:lnTo>
                  <a:lnTo>
                    <a:pt x="20096" y="9723"/>
                  </a:lnTo>
                  <a:lnTo>
                    <a:pt x="21634" y="10287"/>
                  </a:lnTo>
                  <a:lnTo>
                    <a:pt x="21582" y="11620"/>
                  </a:lnTo>
                  <a:lnTo>
                    <a:pt x="20147" y="12184"/>
                  </a:lnTo>
                  <a:lnTo>
                    <a:pt x="19942" y="13158"/>
                  </a:lnTo>
                  <a:lnTo>
                    <a:pt x="21070" y="14234"/>
                  </a:lnTo>
                  <a:lnTo>
                    <a:pt x="20608" y="15362"/>
                  </a:lnTo>
                  <a:lnTo>
                    <a:pt x="19019" y="15465"/>
                  </a:lnTo>
                  <a:lnTo>
                    <a:pt x="18404" y="16439"/>
                  </a:lnTo>
                  <a:lnTo>
                    <a:pt x="19122" y="17925"/>
                  </a:lnTo>
                  <a:lnTo>
                    <a:pt x="18096" y="18797"/>
                  </a:lnTo>
                  <a:lnTo>
                    <a:pt x="16763" y="18284"/>
                  </a:lnTo>
                  <a:lnTo>
                    <a:pt x="15431" y="19002"/>
                  </a:lnTo>
                  <a:lnTo>
                    <a:pt x="15277" y="20848"/>
                  </a:lnTo>
                  <a:lnTo>
                    <a:pt x="14149" y="21155"/>
                  </a:lnTo>
                  <a:lnTo>
                    <a:pt x="13021" y="19925"/>
                  </a:lnTo>
                  <a:lnTo>
                    <a:pt x="12252" y="20181"/>
                  </a:lnTo>
                  <a:lnTo>
                    <a:pt x="11739" y="21668"/>
                  </a:lnTo>
                  <a:lnTo>
                    <a:pt x="10201" y="21668"/>
                  </a:lnTo>
                  <a:lnTo>
                    <a:pt x="9740" y="20130"/>
                  </a:lnTo>
                  <a:lnTo>
                    <a:pt x="8253" y="19771"/>
                  </a:lnTo>
                  <a:lnTo>
                    <a:pt x="7125" y="21001"/>
                  </a:lnTo>
                  <a:lnTo>
                    <a:pt x="5895" y="20489"/>
                  </a:lnTo>
                  <a:lnTo>
                    <a:pt x="5946" y="18592"/>
                  </a:lnTo>
                  <a:lnTo>
                    <a:pt x="5177" y="18131"/>
                  </a:lnTo>
                  <a:lnTo>
                    <a:pt x="3383" y="18848"/>
                  </a:lnTo>
                  <a:lnTo>
                    <a:pt x="2614" y="17874"/>
                  </a:lnTo>
                  <a:lnTo>
                    <a:pt x="3383" y="16182"/>
                  </a:lnTo>
                  <a:lnTo>
                    <a:pt x="2922" y="15465"/>
                  </a:lnTo>
                  <a:lnTo>
                    <a:pt x="922" y="15516"/>
                  </a:lnTo>
                  <a:lnTo>
                    <a:pt x="512" y="14234"/>
                  </a:lnTo>
                  <a:lnTo>
                    <a:pt x="1948" y="12901"/>
                  </a:lnTo>
                  <a:lnTo>
                    <a:pt x="1896" y="12184"/>
                  </a:lnTo>
                  <a:lnTo>
                    <a:pt x="0" y="11415"/>
                  </a:lnTo>
                  <a:lnTo>
                    <a:pt x="51" y="10031"/>
                  </a:lnTo>
                  <a:lnTo>
                    <a:pt x="1948" y="9313"/>
                  </a:lnTo>
                  <a:lnTo>
                    <a:pt x="2101" y="8595"/>
                  </a:lnTo>
                  <a:lnTo>
                    <a:pt x="615" y="7160"/>
                  </a:lnTo>
                  <a:lnTo>
                    <a:pt x="1127" y="5878"/>
                  </a:lnTo>
                  <a:lnTo>
                    <a:pt x="3178" y="5981"/>
                  </a:lnTo>
                  <a:lnTo>
                    <a:pt x="3588" y="5417"/>
                  </a:lnTo>
                  <a:lnTo>
                    <a:pt x="2819" y="3520"/>
                  </a:lnTo>
                  <a:lnTo>
                    <a:pt x="3742" y="2597"/>
                  </a:lnTo>
                  <a:lnTo>
                    <a:pt x="5536" y="3417"/>
                  </a:lnTo>
                  <a:lnTo>
                    <a:pt x="6049" y="3058"/>
                  </a:lnTo>
                  <a:lnTo>
                    <a:pt x="6100" y="1264"/>
                  </a:lnTo>
                  <a:lnTo>
                    <a:pt x="7228" y="700"/>
                  </a:lnTo>
                  <a:lnTo>
                    <a:pt x="8510" y="2033"/>
                  </a:lnTo>
                  <a:lnTo>
                    <a:pt x="9689" y="1725"/>
                  </a:lnTo>
                  <a:close/>
                  <a:moveTo>
                    <a:pt x="10817" y="14422"/>
                  </a:moveTo>
                  <a:lnTo>
                    <a:pt x="11175" y="14388"/>
                  </a:lnTo>
                  <a:lnTo>
                    <a:pt x="11534" y="14354"/>
                  </a:lnTo>
                  <a:lnTo>
                    <a:pt x="11893" y="14268"/>
                  </a:lnTo>
                  <a:lnTo>
                    <a:pt x="12218" y="14166"/>
                  </a:lnTo>
                  <a:lnTo>
                    <a:pt x="12508" y="13995"/>
                  </a:lnTo>
                  <a:lnTo>
                    <a:pt x="12816" y="13807"/>
                  </a:lnTo>
                  <a:lnTo>
                    <a:pt x="13106" y="13602"/>
                  </a:lnTo>
                  <a:lnTo>
                    <a:pt x="13329" y="13380"/>
                  </a:lnTo>
                  <a:lnTo>
                    <a:pt x="13568" y="13106"/>
                  </a:lnTo>
                  <a:lnTo>
                    <a:pt x="13790" y="12850"/>
                  </a:lnTo>
                  <a:lnTo>
                    <a:pt x="13961" y="12560"/>
                  </a:lnTo>
                  <a:lnTo>
                    <a:pt x="14115" y="12269"/>
                  </a:lnTo>
                  <a:lnTo>
                    <a:pt x="14217" y="11927"/>
                  </a:lnTo>
                  <a:lnTo>
                    <a:pt x="14320" y="11568"/>
                  </a:lnTo>
                  <a:lnTo>
                    <a:pt x="14388" y="11210"/>
                  </a:lnTo>
                  <a:lnTo>
                    <a:pt x="14388" y="10851"/>
                  </a:lnTo>
                  <a:lnTo>
                    <a:pt x="14388" y="10492"/>
                  </a:lnTo>
                  <a:lnTo>
                    <a:pt x="14320" y="10133"/>
                  </a:lnTo>
                  <a:lnTo>
                    <a:pt x="14217" y="9808"/>
                  </a:lnTo>
                  <a:lnTo>
                    <a:pt x="14115" y="9467"/>
                  </a:lnTo>
                  <a:lnTo>
                    <a:pt x="13961" y="9142"/>
                  </a:lnTo>
                  <a:lnTo>
                    <a:pt x="13790" y="8851"/>
                  </a:lnTo>
                  <a:lnTo>
                    <a:pt x="13568" y="8595"/>
                  </a:lnTo>
                  <a:lnTo>
                    <a:pt x="13329" y="8322"/>
                  </a:lnTo>
                  <a:lnTo>
                    <a:pt x="13106" y="8100"/>
                  </a:lnTo>
                  <a:lnTo>
                    <a:pt x="12816" y="7894"/>
                  </a:lnTo>
                  <a:lnTo>
                    <a:pt x="12508" y="7741"/>
                  </a:lnTo>
                  <a:lnTo>
                    <a:pt x="12218" y="7570"/>
                  </a:lnTo>
                  <a:lnTo>
                    <a:pt x="11893" y="7433"/>
                  </a:lnTo>
                  <a:lnTo>
                    <a:pt x="11534" y="7382"/>
                  </a:lnTo>
                  <a:lnTo>
                    <a:pt x="11175" y="7313"/>
                  </a:lnTo>
                  <a:lnTo>
                    <a:pt x="10817" y="7313"/>
                  </a:lnTo>
                  <a:lnTo>
                    <a:pt x="10441" y="7313"/>
                  </a:lnTo>
                  <a:lnTo>
                    <a:pt x="10082" y="7382"/>
                  </a:lnTo>
                  <a:lnTo>
                    <a:pt x="9757" y="7433"/>
                  </a:lnTo>
                  <a:lnTo>
                    <a:pt x="9432" y="7570"/>
                  </a:lnTo>
                  <a:lnTo>
                    <a:pt x="9142" y="7741"/>
                  </a:lnTo>
                  <a:lnTo>
                    <a:pt x="8834" y="7894"/>
                  </a:lnTo>
                  <a:lnTo>
                    <a:pt x="8544" y="8100"/>
                  </a:lnTo>
                  <a:lnTo>
                    <a:pt x="8287" y="8322"/>
                  </a:lnTo>
                  <a:lnTo>
                    <a:pt x="8048" y="8595"/>
                  </a:lnTo>
                  <a:lnTo>
                    <a:pt x="7860" y="8851"/>
                  </a:lnTo>
                  <a:lnTo>
                    <a:pt x="7689" y="9142"/>
                  </a:lnTo>
                  <a:lnTo>
                    <a:pt x="7536" y="9467"/>
                  </a:lnTo>
                  <a:lnTo>
                    <a:pt x="7399" y="9808"/>
                  </a:lnTo>
                  <a:lnTo>
                    <a:pt x="7331" y="10133"/>
                  </a:lnTo>
                  <a:lnTo>
                    <a:pt x="7262" y="10492"/>
                  </a:lnTo>
                  <a:lnTo>
                    <a:pt x="7262" y="10851"/>
                  </a:lnTo>
                  <a:lnTo>
                    <a:pt x="7262" y="11210"/>
                  </a:lnTo>
                  <a:lnTo>
                    <a:pt x="7331" y="11568"/>
                  </a:lnTo>
                  <a:lnTo>
                    <a:pt x="7399" y="11927"/>
                  </a:lnTo>
                  <a:lnTo>
                    <a:pt x="7536" y="12269"/>
                  </a:lnTo>
                  <a:lnTo>
                    <a:pt x="7689" y="12560"/>
                  </a:lnTo>
                  <a:lnTo>
                    <a:pt x="7860" y="12850"/>
                  </a:lnTo>
                  <a:lnTo>
                    <a:pt x="8048" y="13106"/>
                  </a:lnTo>
                  <a:lnTo>
                    <a:pt x="8287" y="13380"/>
                  </a:lnTo>
                  <a:lnTo>
                    <a:pt x="8544" y="13602"/>
                  </a:lnTo>
                  <a:lnTo>
                    <a:pt x="8834" y="13807"/>
                  </a:lnTo>
                  <a:lnTo>
                    <a:pt x="9142" y="13995"/>
                  </a:lnTo>
                  <a:lnTo>
                    <a:pt x="9432" y="14166"/>
                  </a:lnTo>
                  <a:lnTo>
                    <a:pt x="9757" y="14268"/>
                  </a:lnTo>
                  <a:lnTo>
                    <a:pt x="10082" y="14354"/>
                  </a:lnTo>
                  <a:lnTo>
                    <a:pt x="10441" y="14388"/>
                  </a:lnTo>
                  <a:lnTo>
                    <a:pt x="10817" y="14422"/>
                  </a:lnTo>
                  <a:close/>
                </a:path>
              </a:pathLst>
            </a:custGeom>
            <a:solidFill>
              <a:srgbClr val="C0C0C0"/>
            </a:solidFill>
            <a:ln w="9525">
              <a:round/>
              <a:headEnd/>
              <a:tailEnd/>
            </a:ln>
            <a:scene3d>
              <a:camera prst="legacyPerspectiveFront">
                <a:rot lat="20099962" lon="1500000" rev="0"/>
              </a:camera>
              <a:lightRig rig="legacyFlat4" dir="b"/>
            </a:scene3d>
            <a:sp3d extrusionH="430200" prstMaterial="legacyMatte">
              <a:bevelT w="13500" h="13500" prst="angle"/>
              <a:bevelB w="13500" h="13500" prst="angle"/>
              <a:extrusionClr>
                <a:srgbClr val="C0C0C0"/>
              </a:extrusionClr>
              <a:contourClr>
                <a:srgbClr val="C0C0C0"/>
              </a:contourClr>
            </a:sp3d>
          </p:spPr>
          <p:txBody>
            <a:bodyPr>
              <a:flatTx/>
            </a:bodyPr>
            <a:lstStyle/>
            <a:p>
              <a:endParaRPr lang="en-CA" sz="2400">
                <a:solidFill>
                  <a:schemeClr val="bg1">
                    <a:lumMod val="50000"/>
                  </a:schemeClr>
                </a:solidFill>
              </a:endParaRPr>
            </a:p>
          </p:txBody>
        </p:sp>
      </p:grpSp>
      <p:sp>
        <p:nvSpPr>
          <p:cNvPr id="6" name="TextBox 5">
            <a:extLst>
              <a:ext uri="{FF2B5EF4-FFF2-40B4-BE49-F238E27FC236}">
                <a16:creationId xmlns:a16="http://schemas.microsoft.com/office/drawing/2014/main" id="{0081B216-86E1-F06E-9C05-DEBD82A9C71C}"/>
              </a:ext>
            </a:extLst>
          </p:cNvPr>
          <p:cNvSpPr txBox="1"/>
          <p:nvPr/>
        </p:nvSpPr>
        <p:spPr>
          <a:xfrm>
            <a:off x="345214" y="4520459"/>
            <a:ext cx="1663144" cy="369332"/>
          </a:xfrm>
          <a:prstGeom prst="rect">
            <a:avLst/>
          </a:prstGeom>
          <a:noFill/>
        </p:spPr>
        <p:txBody>
          <a:bodyPr wrap="square">
            <a:spAutoFit/>
          </a:bodyPr>
          <a:lstStyle/>
          <a:p>
            <a:r>
              <a:rPr lang="en-CA" b="1" i="1" u="none" strike="noStrike" dirty="0">
                <a:solidFill>
                  <a:srgbClr val="242424"/>
                </a:solidFill>
                <a:effectLst/>
              </a:rPr>
              <a:t>Moore’s Law</a:t>
            </a:r>
            <a:endParaRPr lang="en-CA" b="1" i="1" dirty="0"/>
          </a:p>
        </p:txBody>
      </p:sp>
      <p:sp>
        <p:nvSpPr>
          <p:cNvPr id="16" name="TextBox 15">
            <a:extLst>
              <a:ext uri="{FF2B5EF4-FFF2-40B4-BE49-F238E27FC236}">
                <a16:creationId xmlns:a16="http://schemas.microsoft.com/office/drawing/2014/main" id="{44077504-6C2C-40D6-19FC-50CDE12B1F80}"/>
              </a:ext>
            </a:extLst>
          </p:cNvPr>
          <p:cNvSpPr txBox="1"/>
          <p:nvPr/>
        </p:nvSpPr>
        <p:spPr>
          <a:xfrm>
            <a:off x="4128898" y="4558086"/>
            <a:ext cx="1626836" cy="369332"/>
          </a:xfrm>
          <a:prstGeom prst="rect">
            <a:avLst/>
          </a:prstGeom>
          <a:noFill/>
        </p:spPr>
        <p:txBody>
          <a:bodyPr wrap="square">
            <a:spAutoFit/>
          </a:bodyPr>
          <a:lstStyle/>
          <a:p>
            <a:r>
              <a:rPr lang="en-CA" b="1" i="1" u="none" strike="noStrike" dirty="0" err="1">
                <a:solidFill>
                  <a:srgbClr val="242424"/>
                </a:solidFill>
                <a:effectLst/>
              </a:rPr>
              <a:t>Kryder’s</a:t>
            </a:r>
            <a:r>
              <a:rPr lang="en-CA" b="1" i="1" u="none" strike="noStrike" dirty="0">
                <a:solidFill>
                  <a:srgbClr val="242424"/>
                </a:solidFill>
                <a:effectLst/>
              </a:rPr>
              <a:t> Law</a:t>
            </a:r>
            <a:endParaRPr lang="en-CA" b="1" i="1" dirty="0"/>
          </a:p>
        </p:txBody>
      </p:sp>
      <p:sp>
        <p:nvSpPr>
          <p:cNvPr id="18" name="TextBox 17">
            <a:extLst>
              <a:ext uri="{FF2B5EF4-FFF2-40B4-BE49-F238E27FC236}">
                <a16:creationId xmlns:a16="http://schemas.microsoft.com/office/drawing/2014/main" id="{D15B20AE-9169-1D21-D9FF-E953780B0498}"/>
              </a:ext>
            </a:extLst>
          </p:cNvPr>
          <p:cNvSpPr txBox="1"/>
          <p:nvPr/>
        </p:nvSpPr>
        <p:spPr>
          <a:xfrm>
            <a:off x="1474316" y="1772718"/>
            <a:ext cx="1821043" cy="369332"/>
          </a:xfrm>
          <a:prstGeom prst="rect">
            <a:avLst/>
          </a:prstGeom>
          <a:noFill/>
        </p:spPr>
        <p:txBody>
          <a:bodyPr wrap="square">
            <a:spAutoFit/>
          </a:bodyPr>
          <a:lstStyle/>
          <a:p>
            <a:pPr algn="r"/>
            <a:r>
              <a:rPr lang="en-CA" b="1" i="1" u="none" strike="noStrike" dirty="0">
                <a:solidFill>
                  <a:srgbClr val="242424"/>
                </a:solidFill>
                <a:effectLst/>
              </a:rPr>
              <a:t>Roberts’ Law</a:t>
            </a:r>
            <a:endParaRPr lang="en-CA" b="1" i="1" dirty="0"/>
          </a:p>
        </p:txBody>
      </p:sp>
      <p:sp>
        <p:nvSpPr>
          <p:cNvPr id="5" name="TextBox 4">
            <a:extLst>
              <a:ext uri="{FF2B5EF4-FFF2-40B4-BE49-F238E27FC236}">
                <a16:creationId xmlns:a16="http://schemas.microsoft.com/office/drawing/2014/main" id="{77B611D5-2CCC-9895-B005-F148A37473E1}"/>
              </a:ext>
            </a:extLst>
          </p:cNvPr>
          <p:cNvSpPr txBox="1"/>
          <p:nvPr/>
        </p:nvSpPr>
        <p:spPr>
          <a:xfrm>
            <a:off x="4538748" y="866106"/>
            <a:ext cx="4572000" cy="2031325"/>
          </a:xfrm>
          <a:prstGeom prst="rect">
            <a:avLst/>
          </a:prstGeom>
          <a:noFill/>
        </p:spPr>
        <p:txBody>
          <a:bodyPr wrap="square">
            <a:spAutoFit/>
          </a:bodyPr>
          <a:lstStyle/>
          <a:p>
            <a:r>
              <a:rPr lang="en-CA" b="1" dirty="0"/>
              <a:t>Moore’s Law: </a:t>
            </a:r>
            <a:r>
              <a:rPr lang="en-CA" dirty="0"/>
              <a:t>Computing power per dollar roughly doubles about every 18 to 24 months.</a:t>
            </a:r>
          </a:p>
          <a:p>
            <a:r>
              <a:rPr lang="en-CA" b="1" dirty="0"/>
              <a:t>Roberts’ Law:</a:t>
            </a:r>
            <a:r>
              <a:rPr lang="en-CA" dirty="0"/>
              <a:t> Bandwidth available to users in communication networks per dollar roughly doubles every 18 to 24 months.</a:t>
            </a:r>
          </a:p>
          <a:p>
            <a:r>
              <a:rPr lang="en-CA" b="1" dirty="0"/>
              <a:t>Kryder’s Law:</a:t>
            </a:r>
            <a:r>
              <a:rPr lang="en-CA" dirty="0"/>
              <a:t> Data storage density per dollar roughly doubles every 18 to 24 months.</a:t>
            </a:r>
          </a:p>
        </p:txBody>
      </p:sp>
      <p:sp>
        <p:nvSpPr>
          <p:cNvPr id="15" name="TextBox 14">
            <a:extLst>
              <a:ext uri="{FF2B5EF4-FFF2-40B4-BE49-F238E27FC236}">
                <a16:creationId xmlns:a16="http://schemas.microsoft.com/office/drawing/2014/main" id="{33CAE0FF-38BC-D681-9F80-9F6A285F0B3D}"/>
              </a:ext>
            </a:extLst>
          </p:cNvPr>
          <p:cNvSpPr txBox="1"/>
          <p:nvPr/>
        </p:nvSpPr>
        <p:spPr>
          <a:xfrm>
            <a:off x="5819740" y="3140563"/>
            <a:ext cx="3241964" cy="1754326"/>
          </a:xfrm>
          <a:prstGeom prst="rect">
            <a:avLst/>
          </a:prstGeom>
          <a:noFill/>
        </p:spPr>
        <p:txBody>
          <a:bodyPr wrap="square">
            <a:spAutoFit/>
          </a:bodyPr>
          <a:lstStyle/>
          <a:p>
            <a:r>
              <a:rPr lang="en-CA" b="1" dirty="0"/>
              <a:t>These three “laws” indicate digital technologies do not improve incrementally; they improve exponentially. Working together they are accelerating the pace of change in business.</a:t>
            </a:r>
          </a:p>
        </p:txBody>
      </p:sp>
    </p:spTree>
    <p:extLst>
      <p:ext uri="{BB962C8B-B14F-4D97-AF65-F5344CB8AC3E}">
        <p14:creationId xmlns:p14="http://schemas.microsoft.com/office/powerpoint/2010/main" val="3425672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6" grpId="0"/>
      <p:bldP spid="16" grpId="0"/>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9AC977-E935-6743-B6BB-C0EF8E8121C8}"/>
              </a:ext>
            </a:extLst>
          </p:cNvPr>
          <p:cNvSpPr>
            <a:spLocks noGrp="1"/>
          </p:cNvSpPr>
          <p:nvPr>
            <p:ph type="title"/>
          </p:nvPr>
        </p:nvSpPr>
        <p:spPr/>
        <p:txBody>
          <a:bodyPr/>
          <a:lstStyle/>
          <a:p>
            <a:r>
              <a:rPr lang="en-CA" dirty="0"/>
              <a:t>Class Session 3: Digital Landscape</a:t>
            </a:r>
          </a:p>
        </p:txBody>
      </p:sp>
      <p:sp>
        <p:nvSpPr>
          <p:cNvPr id="2" name="Content Placeholder 1">
            <a:extLst>
              <a:ext uri="{FF2B5EF4-FFF2-40B4-BE49-F238E27FC236}">
                <a16:creationId xmlns:a16="http://schemas.microsoft.com/office/drawing/2014/main" id="{A18CEB10-FF35-BB4D-9BDB-56AB1C72D1E1}"/>
              </a:ext>
            </a:extLst>
          </p:cNvPr>
          <p:cNvSpPr>
            <a:spLocks noGrp="1"/>
          </p:cNvSpPr>
          <p:nvPr>
            <p:ph idx="1"/>
          </p:nvPr>
        </p:nvSpPr>
        <p:spPr/>
        <p:txBody>
          <a:bodyPr>
            <a:normAutofit/>
          </a:bodyPr>
          <a:lstStyle/>
          <a:p>
            <a:r>
              <a:rPr lang="en-CA" sz="2000" dirty="0"/>
              <a:t>Examine the process of identifying and tracking emerging technologies. Discuss opportunities and challenges that companies face when considering their future in a fast-changing digital world.</a:t>
            </a:r>
          </a:p>
          <a:p>
            <a:endParaRPr lang="en-CA" sz="2000" dirty="0"/>
          </a:p>
          <a:p>
            <a:r>
              <a:rPr lang="en-CA" sz="2000" dirty="0"/>
              <a:t>Article: AI Won’t Give You a New Sustainable Advantage</a:t>
            </a:r>
          </a:p>
          <a:p>
            <a:r>
              <a:rPr lang="en-CA" sz="2000" dirty="0"/>
              <a:t>Case: </a:t>
            </a:r>
            <a:r>
              <a:rPr lang="en-CA" dirty="0"/>
              <a:t>DeepSeek: The Emergence and Evolution of an AI Technology</a:t>
            </a:r>
          </a:p>
          <a:p>
            <a:endParaRPr lang="en-CA" sz="2000" dirty="0"/>
          </a:p>
          <a:p>
            <a:r>
              <a:rPr lang="en-CA" sz="2000" dirty="0"/>
              <a:t>Briefing: Strategic Decision Making (slides posted after the session)</a:t>
            </a:r>
          </a:p>
        </p:txBody>
      </p:sp>
    </p:spTree>
    <p:extLst>
      <p:ext uri="{BB962C8B-B14F-4D97-AF65-F5344CB8AC3E}">
        <p14:creationId xmlns:p14="http://schemas.microsoft.com/office/powerpoint/2010/main" val="16579097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9AC977-E935-6743-B6BB-C0EF8E8121C8}"/>
              </a:ext>
            </a:extLst>
          </p:cNvPr>
          <p:cNvSpPr>
            <a:spLocks noGrp="1"/>
          </p:cNvSpPr>
          <p:nvPr>
            <p:ph type="title"/>
          </p:nvPr>
        </p:nvSpPr>
        <p:spPr>
          <a:xfrm>
            <a:off x="349249" y="112708"/>
            <a:ext cx="7500665" cy="648072"/>
          </a:xfrm>
        </p:spPr>
        <p:txBody>
          <a:bodyPr/>
          <a:lstStyle/>
          <a:p>
            <a:r>
              <a:rPr lang="en-CA" dirty="0"/>
              <a:t>Emerging Technologies Adoption Radar, 2025</a:t>
            </a:r>
          </a:p>
        </p:txBody>
      </p:sp>
      <p:sp>
        <p:nvSpPr>
          <p:cNvPr id="11" name="Text Box 7">
            <a:extLst>
              <a:ext uri="{FF2B5EF4-FFF2-40B4-BE49-F238E27FC236}">
                <a16:creationId xmlns:a16="http://schemas.microsoft.com/office/drawing/2014/main" id="{98EC5187-0675-9A44-8D6D-7FE9B3049FD0}"/>
              </a:ext>
            </a:extLst>
          </p:cNvPr>
          <p:cNvSpPr txBox="1">
            <a:spLocks noChangeArrowheads="1"/>
          </p:cNvSpPr>
          <p:nvPr/>
        </p:nvSpPr>
        <p:spPr bwMode="auto">
          <a:xfrm>
            <a:off x="0" y="4898025"/>
            <a:ext cx="3371850" cy="246221"/>
          </a:xfrm>
          <a:prstGeom prst="rect">
            <a:avLst/>
          </a:prstGeom>
          <a:noFill/>
          <a:ln w="12700">
            <a:noFill/>
            <a:miter lim="800000"/>
            <a:headEnd type="none" w="sm" len="sm"/>
            <a:tailEnd type="none" w="sm" len="sm"/>
          </a:ln>
        </p:spPr>
        <p:txBody>
          <a:bodyPr>
            <a:prstTxWarp prst="textNoShape">
              <a:avLst/>
            </a:prstTxWarp>
            <a:spAutoFit/>
          </a:bodyPr>
          <a:lstStyle/>
          <a:p>
            <a:pPr algn="l">
              <a:spcBef>
                <a:spcPct val="50000"/>
              </a:spcBef>
            </a:pPr>
            <a:r>
              <a:rPr lang="en-US" sz="1000">
                <a:solidFill>
                  <a:srgbClr val="5E7285"/>
                </a:solidFill>
              </a:rPr>
              <a:t>Source: Gartner Group</a:t>
            </a:r>
            <a:endParaRPr lang="en-US" sz="1000" dirty="0">
              <a:solidFill>
                <a:srgbClr val="5E7285"/>
              </a:solidFill>
            </a:endParaRPr>
          </a:p>
        </p:txBody>
      </p:sp>
      <p:sp>
        <p:nvSpPr>
          <p:cNvPr id="4" name="TextBox 3">
            <a:extLst>
              <a:ext uri="{FF2B5EF4-FFF2-40B4-BE49-F238E27FC236}">
                <a16:creationId xmlns:a16="http://schemas.microsoft.com/office/drawing/2014/main" id="{D5AD04B8-6A10-E76B-35F8-08774CF7FA97}"/>
              </a:ext>
            </a:extLst>
          </p:cNvPr>
          <p:cNvSpPr txBox="1"/>
          <p:nvPr/>
        </p:nvSpPr>
        <p:spPr>
          <a:xfrm>
            <a:off x="396240" y="896183"/>
            <a:ext cx="3896360" cy="3970318"/>
          </a:xfrm>
          <a:prstGeom prst="rect">
            <a:avLst/>
          </a:prstGeom>
          <a:noFill/>
        </p:spPr>
        <p:txBody>
          <a:bodyPr wrap="square">
            <a:spAutoFit/>
          </a:bodyPr>
          <a:lstStyle/>
          <a:p>
            <a:r>
              <a:rPr lang="en-CA" sz="1400" dirty="0">
                <a:solidFill>
                  <a:srgbClr val="000000"/>
                </a:solidFill>
                <a:effectLst/>
              </a:rPr>
              <a:t>“</a:t>
            </a:r>
            <a:r>
              <a:rPr lang="en-CA" sz="1400" b="1" dirty="0">
                <a:solidFill>
                  <a:srgbClr val="000000"/>
                </a:solidFill>
                <a:effectLst/>
              </a:rPr>
              <a:t>Decision intelligence platforms and polyfunctional working robots</a:t>
            </a:r>
            <a:r>
              <a:rPr lang="en-CA" sz="1400" b="0" dirty="0">
                <a:solidFill>
                  <a:srgbClr val="000000"/>
                </a:solidFill>
                <a:effectLst/>
              </a:rPr>
              <a:t> will contribute toward the optimization of enterprise workflows, improve the speed of delivery of complex decisions, enhance the employee experience and support the reduction of manual intervention.</a:t>
            </a:r>
          </a:p>
          <a:p>
            <a:r>
              <a:rPr lang="en-CA" sz="1400" b="1" dirty="0">
                <a:solidFill>
                  <a:srgbClr val="000000"/>
                </a:solidFill>
                <a:effectLst/>
              </a:rPr>
              <a:t>Smart robots, machine customers and edge generative AI (GenAI)</a:t>
            </a:r>
            <a:r>
              <a:rPr lang="en-CA" sz="1400" b="0" dirty="0">
                <a:solidFill>
                  <a:srgbClr val="000000"/>
                </a:solidFill>
                <a:effectLst/>
              </a:rPr>
              <a:t> will support the creation of a smarter world for enterprises to operate more autonomously and efficiently.</a:t>
            </a:r>
          </a:p>
          <a:p>
            <a:r>
              <a:rPr lang="en-CA" sz="1400" b="1" dirty="0">
                <a:solidFill>
                  <a:srgbClr val="000000"/>
                </a:solidFill>
                <a:effectLst/>
              </a:rPr>
              <a:t>Green software engineering and disinformation security</a:t>
            </a:r>
            <a:r>
              <a:rPr lang="en-CA" sz="1400" b="0" dirty="0">
                <a:solidFill>
                  <a:srgbClr val="000000"/>
                </a:solidFill>
                <a:effectLst/>
              </a:rPr>
              <a:t> will provide the foundational enablers to support the enterprise to safely navigate the digital future and enhance risk management.</a:t>
            </a:r>
          </a:p>
          <a:p>
            <a:r>
              <a:rPr lang="en-CA" sz="1400" b="1" dirty="0">
                <a:solidFill>
                  <a:srgbClr val="000000"/>
                </a:solidFill>
                <a:effectLst/>
              </a:rPr>
              <a:t>Industrial metaverse, architected humans and augmented reality (AR) cloud</a:t>
            </a:r>
            <a:r>
              <a:rPr lang="en-CA" sz="1400" b="0" dirty="0">
                <a:solidFill>
                  <a:srgbClr val="000000"/>
                </a:solidFill>
                <a:effectLst/>
              </a:rPr>
              <a:t> will offer new experiences for employees and customers to engage in the world around them.”</a:t>
            </a:r>
          </a:p>
        </p:txBody>
      </p:sp>
      <p:pic>
        <p:nvPicPr>
          <p:cNvPr id="2" name="Picture 1">
            <a:extLst>
              <a:ext uri="{FF2B5EF4-FFF2-40B4-BE49-F238E27FC236}">
                <a16:creationId xmlns:a16="http://schemas.microsoft.com/office/drawing/2014/main" id="{D9223D5A-40F9-546E-4D19-59E9EC800A23}"/>
              </a:ext>
            </a:extLst>
          </p:cNvPr>
          <p:cNvPicPr>
            <a:picLocks noChangeAspect="1"/>
          </p:cNvPicPr>
          <p:nvPr/>
        </p:nvPicPr>
        <p:blipFill>
          <a:blip r:embed="rId2"/>
          <a:stretch>
            <a:fillRect/>
          </a:stretch>
        </p:blipFill>
        <p:spPr>
          <a:xfrm>
            <a:off x="4351868" y="950714"/>
            <a:ext cx="4654060" cy="3757377"/>
          </a:xfrm>
          <a:prstGeom prst="rect">
            <a:avLst/>
          </a:prstGeom>
        </p:spPr>
      </p:pic>
    </p:spTree>
    <p:extLst>
      <p:ext uri="{BB962C8B-B14F-4D97-AF65-F5344CB8AC3E}">
        <p14:creationId xmlns:p14="http://schemas.microsoft.com/office/powerpoint/2010/main" val="3651047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3C7692F-6D3D-9316-1B72-CFA06C5E717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8590FC2-4807-0E4F-222E-738936461444}"/>
              </a:ext>
            </a:extLst>
          </p:cNvPr>
          <p:cNvSpPr>
            <a:spLocks noGrp="1"/>
          </p:cNvSpPr>
          <p:nvPr>
            <p:ph type="title"/>
          </p:nvPr>
        </p:nvSpPr>
        <p:spPr>
          <a:xfrm>
            <a:off x="349249" y="44624"/>
            <a:ext cx="7783369" cy="648072"/>
          </a:xfrm>
        </p:spPr>
        <p:txBody>
          <a:bodyPr/>
          <a:lstStyle/>
          <a:p>
            <a:r>
              <a:rPr lang="en-US" dirty="0"/>
              <a:t>Hype Cycle of Emerging Technologies</a:t>
            </a:r>
          </a:p>
        </p:txBody>
      </p:sp>
      <p:sp>
        <p:nvSpPr>
          <p:cNvPr id="16" name="Footer Placeholder 3">
            <a:extLst>
              <a:ext uri="{FF2B5EF4-FFF2-40B4-BE49-F238E27FC236}">
                <a16:creationId xmlns:a16="http://schemas.microsoft.com/office/drawing/2014/main" id="{C1811F98-6FC2-DE48-BDCF-5774AFEB1473}"/>
              </a:ext>
            </a:extLst>
          </p:cNvPr>
          <p:cNvSpPr txBox="1">
            <a:spLocks/>
          </p:cNvSpPr>
          <p:nvPr/>
        </p:nvSpPr>
        <p:spPr>
          <a:xfrm>
            <a:off x="65185" y="4920164"/>
            <a:ext cx="4013198" cy="195477"/>
          </a:xfrm>
          <a:prstGeom prst="rect">
            <a:avLst/>
          </a:prstGeom>
          <a:noFill/>
          <a:ln>
            <a:noFill/>
          </a:ln>
          <a:effectLst/>
        </p:spPr>
        <p:txBody>
          <a:bodyPr anchor="ctr"/>
          <a:lstStyle/>
          <a:p>
            <a:pPr defTabSz="685800">
              <a:defRPr/>
            </a:pPr>
            <a:r>
              <a:rPr lang="en-US" sz="1000" dirty="0">
                <a:solidFill>
                  <a:schemeClr val="bg1">
                    <a:lumMod val="50000"/>
                  </a:schemeClr>
                </a:solidFill>
              </a:rPr>
              <a:t>Source: Gartner Group</a:t>
            </a:r>
            <a:endParaRPr lang="en-CA" sz="1000" dirty="0">
              <a:solidFill>
                <a:schemeClr val="bg1">
                  <a:lumMod val="50000"/>
                </a:schemeClr>
              </a:solidFill>
            </a:endParaRPr>
          </a:p>
        </p:txBody>
      </p:sp>
      <p:grpSp>
        <p:nvGrpSpPr>
          <p:cNvPr id="10" name="Group 9">
            <a:extLst>
              <a:ext uri="{FF2B5EF4-FFF2-40B4-BE49-F238E27FC236}">
                <a16:creationId xmlns:a16="http://schemas.microsoft.com/office/drawing/2014/main" id="{B7D712CE-B001-C066-125F-4B52AE5147A8}"/>
              </a:ext>
            </a:extLst>
          </p:cNvPr>
          <p:cNvGrpSpPr/>
          <p:nvPr/>
        </p:nvGrpSpPr>
        <p:grpSpPr>
          <a:xfrm>
            <a:off x="79139" y="1152096"/>
            <a:ext cx="4469887" cy="2628660"/>
            <a:chOff x="79139" y="1415562"/>
            <a:chExt cx="4469887" cy="2628660"/>
          </a:xfrm>
        </p:grpSpPr>
        <p:pic>
          <p:nvPicPr>
            <p:cNvPr id="1026" name="Picture 2" descr="Figure 1. Hype Cycle for Emerging Technologies, 2024">
              <a:extLst>
                <a:ext uri="{FF2B5EF4-FFF2-40B4-BE49-F238E27FC236}">
                  <a16:creationId xmlns:a16="http://schemas.microsoft.com/office/drawing/2014/main" id="{EFB50892-5E9F-0A9C-B5BD-0B70ECBF93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139" y="1415562"/>
              <a:ext cx="4469887" cy="262866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5052191-A58C-11DE-0137-17CE134D07DD}"/>
                </a:ext>
              </a:extLst>
            </p:cNvPr>
            <p:cNvSpPr txBox="1"/>
            <p:nvPr/>
          </p:nvSpPr>
          <p:spPr>
            <a:xfrm>
              <a:off x="2713507" y="1474970"/>
              <a:ext cx="652743" cy="369332"/>
            </a:xfrm>
            <a:prstGeom prst="rect">
              <a:avLst/>
            </a:prstGeom>
            <a:noFill/>
          </p:spPr>
          <p:txBody>
            <a:bodyPr wrap="none" rtlCol="0">
              <a:spAutoFit/>
            </a:bodyPr>
            <a:lstStyle/>
            <a:p>
              <a:r>
                <a:rPr lang="en-CA" b="1" dirty="0"/>
                <a:t>2024</a:t>
              </a:r>
            </a:p>
          </p:txBody>
        </p:sp>
      </p:grpSp>
      <p:grpSp>
        <p:nvGrpSpPr>
          <p:cNvPr id="9" name="Group 8">
            <a:extLst>
              <a:ext uri="{FF2B5EF4-FFF2-40B4-BE49-F238E27FC236}">
                <a16:creationId xmlns:a16="http://schemas.microsoft.com/office/drawing/2014/main" id="{E0631420-A3B8-A30B-2449-EFCFA3487D89}"/>
              </a:ext>
            </a:extLst>
          </p:cNvPr>
          <p:cNvGrpSpPr/>
          <p:nvPr/>
        </p:nvGrpSpPr>
        <p:grpSpPr>
          <a:xfrm>
            <a:off x="4609165" y="1160887"/>
            <a:ext cx="4416138" cy="2651369"/>
            <a:chOff x="4609165" y="1424353"/>
            <a:chExt cx="4416138" cy="2651369"/>
          </a:xfrm>
        </p:grpSpPr>
        <p:sp>
          <p:nvSpPr>
            <p:cNvPr id="8" name="Rectangle 7">
              <a:extLst>
                <a:ext uri="{FF2B5EF4-FFF2-40B4-BE49-F238E27FC236}">
                  <a16:creationId xmlns:a16="http://schemas.microsoft.com/office/drawing/2014/main" id="{AB7CDADA-E0B7-F579-6613-1D3ED8758552}"/>
                </a:ext>
              </a:extLst>
            </p:cNvPr>
            <p:cNvSpPr/>
            <p:nvPr/>
          </p:nvSpPr>
          <p:spPr>
            <a:xfrm>
              <a:off x="4615962" y="3719146"/>
              <a:ext cx="4404946" cy="316523"/>
            </a:xfrm>
            <a:prstGeom prst="rect">
              <a:avLst/>
            </a:prstGeom>
            <a:solidFill>
              <a:schemeClr val="bg1"/>
            </a:solidFill>
            <a:ln w="190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pic>
          <p:nvPicPr>
            <p:cNvPr id="7" name="Picture 6">
              <a:extLst>
                <a:ext uri="{FF2B5EF4-FFF2-40B4-BE49-F238E27FC236}">
                  <a16:creationId xmlns:a16="http://schemas.microsoft.com/office/drawing/2014/main" id="{5A8E3F5C-DF00-2718-E6D3-F92CBC33DEA2}"/>
                </a:ext>
              </a:extLst>
            </p:cNvPr>
            <p:cNvPicPr>
              <a:picLocks noChangeAspect="1"/>
            </p:cNvPicPr>
            <p:nvPr/>
          </p:nvPicPr>
          <p:blipFill>
            <a:blip r:embed="rId3"/>
            <a:srcRect t="8773"/>
            <a:stretch>
              <a:fillRect/>
            </a:stretch>
          </p:blipFill>
          <p:spPr>
            <a:xfrm>
              <a:off x="4609165" y="1424353"/>
              <a:ext cx="4416138" cy="2651369"/>
            </a:xfrm>
            <a:prstGeom prst="rect">
              <a:avLst/>
            </a:prstGeom>
          </p:spPr>
        </p:pic>
        <p:sp>
          <p:nvSpPr>
            <p:cNvPr id="6" name="TextBox 5">
              <a:extLst>
                <a:ext uri="{FF2B5EF4-FFF2-40B4-BE49-F238E27FC236}">
                  <a16:creationId xmlns:a16="http://schemas.microsoft.com/office/drawing/2014/main" id="{DD3C54CA-A177-CF5D-C28F-5099C8778823}"/>
                </a:ext>
              </a:extLst>
            </p:cNvPr>
            <p:cNvSpPr txBox="1"/>
            <p:nvPr/>
          </p:nvSpPr>
          <p:spPr>
            <a:xfrm>
              <a:off x="7205044" y="1470295"/>
              <a:ext cx="652743" cy="369332"/>
            </a:xfrm>
            <a:prstGeom prst="rect">
              <a:avLst/>
            </a:prstGeom>
            <a:noFill/>
          </p:spPr>
          <p:txBody>
            <a:bodyPr wrap="none" rtlCol="0">
              <a:spAutoFit/>
            </a:bodyPr>
            <a:lstStyle/>
            <a:p>
              <a:r>
                <a:rPr lang="en-CA" b="1" dirty="0"/>
                <a:t>2025</a:t>
              </a:r>
            </a:p>
          </p:txBody>
        </p:sp>
      </p:grpSp>
      <p:sp>
        <p:nvSpPr>
          <p:cNvPr id="13" name="TextBox 12">
            <a:extLst>
              <a:ext uri="{FF2B5EF4-FFF2-40B4-BE49-F238E27FC236}">
                <a16:creationId xmlns:a16="http://schemas.microsoft.com/office/drawing/2014/main" id="{F635C428-A70B-B536-5634-76F06B1BD8A2}"/>
              </a:ext>
            </a:extLst>
          </p:cNvPr>
          <p:cNvSpPr txBox="1"/>
          <p:nvPr/>
        </p:nvSpPr>
        <p:spPr>
          <a:xfrm>
            <a:off x="4680488" y="3843585"/>
            <a:ext cx="4293031" cy="523220"/>
          </a:xfrm>
          <a:prstGeom prst="rect">
            <a:avLst/>
          </a:prstGeom>
          <a:noFill/>
        </p:spPr>
        <p:txBody>
          <a:bodyPr wrap="square" rtlCol="0">
            <a:spAutoFit/>
          </a:bodyPr>
          <a:lstStyle/>
          <a:p>
            <a:r>
              <a:rPr lang="en-CA" sz="1400" dirty="0"/>
              <a:t>2025 Themes: Autonomous Businesses, </a:t>
            </a:r>
            <a:r>
              <a:rPr lang="en-CA" sz="1400" dirty="0" err="1"/>
              <a:t>Hypermachinity</a:t>
            </a:r>
            <a:r>
              <a:rPr lang="en-CA" sz="1400" dirty="0"/>
              <a:t>, Augmented Humanity, and Techno-Societal Fragility</a:t>
            </a:r>
          </a:p>
        </p:txBody>
      </p:sp>
      <p:sp>
        <p:nvSpPr>
          <p:cNvPr id="14" name="TextBox 13">
            <a:extLst>
              <a:ext uri="{FF2B5EF4-FFF2-40B4-BE49-F238E27FC236}">
                <a16:creationId xmlns:a16="http://schemas.microsoft.com/office/drawing/2014/main" id="{F2F8CA87-5FFC-2758-4A05-CF0D02FAAFA7}"/>
              </a:ext>
            </a:extLst>
          </p:cNvPr>
          <p:cNvSpPr txBox="1"/>
          <p:nvPr/>
        </p:nvSpPr>
        <p:spPr>
          <a:xfrm>
            <a:off x="167902" y="3841001"/>
            <a:ext cx="4373102" cy="738664"/>
          </a:xfrm>
          <a:prstGeom prst="rect">
            <a:avLst/>
          </a:prstGeom>
          <a:noFill/>
        </p:spPr>
        <p:txBody>
          <a:bodyPr wrap="square" rtlCol="0">
            <a:spAutoFit/>
          </a:bodyPr>
          <a:lstStyle/>
          <a:p>
            <a:r>
              <a:rPr lang="en-CA" sz="1400" dirty="0"/>
              <a:t>2024 Themes: Autonomous AI, Boost Developer Productivity, Empower With Total Experience, Human-Centric Security and Privacy</a:t>
            </a:r>
          </a:p>
        </p:txBody>
      </p:sp>
    </p:spTree>
    <p:extLst>
      <p:ext uri="{BB962C8B-B14F-4D97-AF65-F5344CB8AC3E}">
        <p14:creationId xmlns:p14="http://schemas.microsoft.com/office/powerpoint/2010/main" val="1577104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5D88F82-46E4-CCE9-0B5F-A3BF3176B1C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3746F60-5B8B-317D-60D1-3F4E52CEA94E}"/>
              </a:ext>
            </a:extLst>
          </p:cNvPr>
          <p:cNvSpPr>
            <a:spLocks noGrp="1"/>
          </p:cNvSpPr>
          <p:nvPr>
            <p:ph type="title"/>
          </p:nvPr>
        </p:nvSpPr>
        <p:spPr>
          <a:xfrm>
            <a:off x="349249" y="44624"/>
            <a:ext cx="7783369" cy="648072"/>
          </a:xfrm>
        </p:spPr>
        <p:txBody>
          <a:bodyPr/>
          <a:lstStyle/>
          <a:p>
            <a:r>
              <a:rPr lang="en-US" dirty="0"/>
              <a:t>Hype Cycle for Generative AI, 2025</a:t>
            </a:r>
          </a:p>
        </p:txBody>
      </p:sp>
      <p:sp>
        <p:nvSpPr>
          <p:cNvPr id="16" name="Footer Placeholder 3">
            <a:extLst>
              <a:ext uri="{FF2B5EF4-FFF2-40B4-BE49-F238E27FC236}">
                <a16:creationId xmlns:a16="http://schemas.microsoft.com/office/drawing/2014/main" id="{BFD8ECFF-3A48-80EB-A56A-6D24377C2D98}"/>
              </a:ext>
            </a:extLst>
          </p:cNvPr>
          <p:cNvSpPr txBox="1">
            <a:spLocks/>
          </p:cNvSpPr>
          <p:nvPr/>
        </p:nvSpPr>
        <p:spPr>
          <a:xfrm>
            <a:off x="65185" y="4920164"/>
            <a:ext cx="4013198" cy="195477"/>
          </a:xfrm>
          <a:prstGeom prst="rect">
            <a:avLst/>
          </a:prstGeom>
          <a:noFill/>
          <a:ln>
            <a:noFill/>
          </a:ln>
          <a:effectLst/>
        </p:spPr>
        <p:txBody>
          <a:bodyPr anchor="ctr"/>
          <a:lstStyle/>
          <a:p>
            <a:pPr defTabSz="685800">
              <a:defRPr/>
            </a:pPr>
            <a:r>
              <a:rPr lang="en-US" sz="1000" dirty="0">
                <a:solidFill>
                  <a:schemeClr val="bg1">
                    <a:lumMod val="50000"/>
                  </a:schemeClr>
                </a:solidFill>
              </a:rPr>
              <a:t>Source: Gartner Group</a:t>
            </a:r>
            <a:endParaRPr lang="en-CA" sz="1000" dirty="0">
              <a:solidFill>
                <a:schemeClr val="bg1">
                  <a:lumMod val="50000"/>
                </a:schemeClr>
              </a:solidFill>
            </a:endParaRPr>
          </a:p>
        </p:txBody>
      </p:sp>
      <p:pic>
        <p:nvPicPr>
          <p:cNvPr id="11" name="Picture 10">
            <a:extLst>
              <a:ext uri="{FF2B5EF4-FFF2-40B4-BE49-F238E27FC236}">
                <a16:creationId xmlns:a16="http://schemas.microsoft.com/office/drawing/2014/main" id="{BF476EAD-F6E7-B14F-BE67-CD097276151A}"/>
              </a:ext>
            </a:extLst>
          </p:cNvPr>
          <p:cNvPicPr>
            <a:picLocks noChangeAspect="1"/>
          </p:cNvPicPr>
          <p:nvPr/>
        </p:nvPicPr>
        <p:blipFill>
          <a:blip r:embed="rId3"/>
          <a:stretch>
            <a:fillRect/>
          </a:stretch>
        </p:blipFill>
        <p:spPr>
          <a:xfrm>
            <a:off x="349249" y="826147"/>
            <a:ext cx="6316634" cy="4157101"/>
          </a:xfrm>
          <a:prstGeom prst="rect">
            <a:avLst/>
          </a:prstGeom>
        </p:spPr>
      </p:pic>
      <p:sp>
        <p:nvSpPr>
          <p:cNvPr id="13" name="TextBox 12">
            <a:extLst>
              <a:ext uri="{FF2B5EF4-FFF2-40B4-BE49-F238E27FC236}">
                <a16:creationId xmlns:a16="http://schemas.microsoft.com/office/drawing/2014/main" id="{236AD04F-2ABC-6A67-F183-313FA520C739}"/>
              </a:ext>
            </a:extLst>
          </p:cNvPr>
          <p:cNvSpPr txBox="1"/>
          <p:nvPr/>
        </p:nvSpPr>
        <p:spPr>
          <a:xfrm>
            <a:off x="6724074" y="826147"/>
            <a:ext cx="2311862" cy="4216539"/>
          </a:xfrm>
          <a:prstGeom prst="rect">
            <a:avLst/>
          </a:prstGeom>
          <a:noFill/>
        </p:spPr>
        <p:txBody>
          <a:bodyPr wrap="square">
            <a:spAutoFit/>
          </a:bodyPr>
          <a:lstStyle/>
          <a:p>
            <a:pPr>
              <a:spcAft>
                <a:spcPts val="1800"/>
              </a:spcAft>
              <a:buNone/>
            </a:pPr>
            <a:r>
              <a:rPr lang="en-CA" sz="1400" dirty="0">
                <a:effectLst/>
              </a:rPr>
              <a:t>Generative AI (GenAI) is expanding rapidly across models, tools, and infrastructure, but most technologies remain early in the maturity cycle.</a:t>
            </a:r>
          </a:p>
          <a:p>
            <a:pPr>
              <a:spcAft>
                <a:spcPts val="1800"/>
              </a:spcAft>
              <a:buNone/>
            </a:pPr>
            <a:r>
              <a:rPr lang="en-CA" sz="1400" dirty="0">
                <a:effectLst/>
              </a:rPr>
              <a:t>Early adoption of GenAI offers advantage, though many innovations face hype, risks, complexity, and implementation challenges.</a:t>
            </a:r>
          </a:p>
          <a:p>
            <a:pPr>
              <a:spcAft>
                <a:spcPts val="1800"/>
              </a:spcAft>
              <a:buNone/>
            </a:pPr>
            <a:r>
              <a:rPr lang="en-CA" sz="1400" dirty="0">
                <a:effectLst/>
              </a:rPr>
              <a:t>Domain-specific and edge (locally-run) models are emerging as viable alternatives to general-purpose LLMs, offering better accuracy and privacy.</a:t>
            </a:r>
          </a:p>
        </p:txBody>
      </p:sp>
      <p:sp>
        <p:nvSpPr>
          <p:cNvPr id="15" name="TextBox 14">
            <a:extLst>
              <a:ext uri="{FF2B5EF4-FFF2-40B4-BE49-F238E27FC236}">
                <a16:creationId xmlns:a16="http://schemas.microsoft.com/office/drawing/2014/main" id="{FB912E7C-F90D-CC4A-04D5-4D4588974C3E}"/>
              </a:ext>
            </a:extLst>
          </p:cNvPr>
          <p:cNvSpPr txBox="1"/>
          <p:nvPr/>
        </p:nvSpPr>
        <p:spPr>
          <a:xfrm>
            <a:off x="3915295" y="1282936"/>
            <a:ext cx="2585259" cy="1200329"/>
          </a:xfrm>
          <a:prstGeom prst="rect">
            <a:avLst/>
          </a:prstGeom>
          <a:solidFill>
            <a:schemeClr val="bg1"/>
          </a:solidFill>
        </p:spPr>
        <p:txBody>
          <a:bodyPr wrap="square">
            <a:spAutoFit/>
          </a:bodyPr>
          <a:lstStyle/>
          <a:p>
            <a:pPr>
              <a:buNone/>
            </a:pPr>
            <a:r>
              <a:rPr lang="en-CA" sz="1200" b="1" dirty="0">
                <a:solidFill>
                  <a:srgbClr val="333333"/>
                </a:solidFill>
                <a:effectLst/>
              </a:rPr>
              <a:t>“By 2026, more than 80% of enterprises will have used generative AI APIs or models, and/or deployed GenAI-enabled applications in production environments, up from less than 5% in 2023.”</a:t>
            </a:r>
          </a:p>
        </p:txBody>
      </p:sp>
    </p:spTree>
    <p:extLst>
      <p:ext uri="{BB962C8B-B14F-4D97-AF65-F5344CB8AC3E}">
        <p14:creationId xmlns:p14="http://schemas.microsoft.com/office/powerpoint/2010/main" val="2797271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15" grpId="0" animBg="1"/>
    </p:bld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18CEB10-FF35-BB4D-9BDB-56AB1C72D1E1}"/>
              </a:ext>
            </a:extLst>
          </p:cNvPr>
          <p:cNvSpPr>
            <a:spLocks noGrp="1"/>
          </p:cNvSpPr>
          <p:nvPr>
            <p:ph idx="1"/>
          </p:nvPr>
        </p:nvSpPr>
        <p:spPr>
          <a:xfrm>
            <a:off x="457199" y="742951"/>
            <a:ext cx="4965405" cy="4167716"/>
          </a:xfrm>
        </p:spPr>
        <p:txBody>
          <a:bodyPr>
            <a:normAutofit/>
          </a:bodyPr>
          <a:lstStyle/>
          <a:p>
            <a:pPr marL="0" indent="0">
              <a:buNone/>
            </a:pPr>
            <a:r>
              <a:rPr lang="en-CA" dirty="0"/>
              <a:t>Apple had planned to ship an AR Headset (N301) in 2022, and AR Glasses (N421) in 2023. </a:t>
            </a:r>
          </a:p>
          <a:p>
            <a:endParaRPr lang="en-CA" dirty="0"/>
          </a:p>
          <a:p>
            <a:pPr marL="457200" indent="-457200">
              <a:buFont typeface="+mj-lt"/>
              <a:buAutoNum type="arabicPeriod"/>
            </a:pPr>
            <a:r>
              <a:rPr lang="en-CA" dirty="0"/>
              <a:t>Why was Apple making such a big bet?</a:t>
            </a:r>
          </a:p>
          <a:p>
            <a:pPr marL="457200" indent="-457200">
              <a:buFont typeface="+mj-lt"/>
              <a:buAutoNum type="arabicPeriod"/>
            </a:pPr>
            <a:r>
              <a:rPr lang="en-CA" dirty="0"/>
              <a:t>What were Apple’s competitors doing in the AR space?</a:t>
            </a:r>
          </a:p>
          <a:p>
            <a:pPr marL="457200" indent="-457200">
              <a:buFont typeface="+mj-lt"/>
              <a:buAutoNum type="arabicPeriod"/>
            </a:pPr>
            <a:r>
              <a:rPr lang="en-CA" dirty="0"/>
              <a:t>How reasonable were Apple’s expectations? </a:t>
            </a:r>
            <a:r>
              <a:rPr lang="en-CA" i="1" dirty="0"/>
              <a:t>What were the key issues</a:t>
            </a:r>
            <a:r>
              <a:rPr lang="en-CA" dirty="0"/>
              <a:t>? </a:t>
            </a:r>
          </a:p>
          <a:p>
            <a:pPr marL="457200" indent="-457200">
              <a:buFont typeface="+mj-lt"/>
              <a:buAutoNum type="arabicPeriod"/>
            </a:pPr>
            <a:r>
              <a:rPr lang="en-CA" dirty="0"/>
              <a:t>What could Apple do to win the AR war? </a:t>
            </a:r>
            <a:r>
              <a:rPr lang="en-CA" i="1" dirty="0"/>
              <a:t>What is your recommendation</a:t>
            </a:r>
            <a:r>
              <a:rPr lang="en-CA" dirty="0"/>
              <a:t>?</a:t>
            </a:r>
          </a:p>
        </p:txBody>
      </p:sp>
      <p:sp>
        <p:nvSpPr>
          <p:cNvPr id="3" name="Title 2">
            <a:extLst>
              <a:ext uri="{FF2B5EF4-FFF2-40B4-BE49-F238E27FC236}">
                <a16:creationId xmlns:a16="http://schemas.microsoft.com/office/drawing/2014/main" id="{719AC977-E935-6743-B6BB-C0EF8E8121C8}"/>
              </a:ext>
            </a:extLst>
          </p:cNvPr>
          <p:cNvSpPr>
            <a:spLocks noGrp="1"/>
          </p:cNvSpPr>
          <p:nvPr>
            <p:ph type="title"/>
          </p:nvPr>
        </p:nvSpPr>
        <p:spPr/>
        <p:txBody>
          <a:bodyPr/>
          <a:lstStyle/>
          <a:p>
            <a:r>
              <a:rPr lang="en-CA" dirty="0"/>
              <a:t>Case: Apple</a:t>
            </a:r>
          </a:p>
        </p:txBody>
      </p:sp>
      <p:pic>
        <p:nvPicPr>
          <p:cNvPr id="7" name="Picture 6">
            <a:extLst>
              <a:ext uri="{FF2B5EF4-FFF2-40B4-BE49-F238E27FC236}">
                <a16:creationId xmlns:a16="http://schemas.microsoft.com/office/drawing/2014/main" id="{AE0A5255-FDBB-3118-5C44-1600E95FFDFA}"/>
              </a:ext>
            </a:extLst>
          </p:cNvPr>
          <p:cNvPicPr>
            <a:picLocks noChangeAspect="1"/>
          </p:cNvPicPr>
          <p:nvPr/>
        </p:nvPicPr>
        <p:blipFill>
          <a:blip r:embed="rId3"/>
          <a:stretch>
            <a:fillRect/>
          </a:stretch>
        </p:blipFill>
        <p:spPr>
          <a:xfrm>
            <a:off x="5398518" y="1141614"/>
            <a:ext cx="3510928" cy="1973971"/>
          </a:xfrm>
          <a:prstGeom prst="rect">
            <a:avLst/>
          </a:prstGeom>
        </p:spPr>
      </p:pic>
    </p:spTree>
    <p:extLst>
      <p:ext uri="{BB962C8B-B14F-4D97-AF65-F5344CB8AC3E}">
        <p14:creationId xmlns:p14="http://schemas.microsoft.com/office/powerpoint/2010/main" val="41120703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18CEB10-FF35-BB4D-9BDB-56AB1C72D1E1}"/>
              </a:ext>
            </a:extLst>
          </p:cNvPr>
          <p:cNvSpPr>
            <a:spLocks noGrp="1"/>
          </p:cNvSpPr>
          <p:nvPr>
            <p:ph idx="1"/>
          </p:nvPr>
        </p:nvSpPr>
        <p:spPr>
          <a:xfrm>
            <a:off x="190499" y="784208"/>
            <a:ext cx="4476751" cy="4146901"/>
          </a:xfrm>
        </p:spPr>
        <p:txBody>
          <a:bodyPr>
            <a:noAutofit/>
          </a:bodyPr>
          <a:lstStyle/>
          <a:p>
            <a:pPr marL="0" indent="0">
              <a:buNone/>
            </a:pPr>
            <a:r>
              <a:rPr lang="en-CA" sz="1200" b="0" i="0" dirty="0">
                <a:effectLst/>
              </a:rPr>
              <a:t>On June 5, 2023, to great fanfare, Apple announced a new computer. The </a:t>
            </a:r>
            <a:r>
              <a:rPr lang="en-CA" sz="1200" b="1" i="0" dirty="0">
                <a:effectLst/>
              </a:rPr>
              <a:t>Vision Pro is a computer that is worn on your face</a:t>
            </a:r>
            <a:r>
              <a:rPr lang="en-CA" sz="1200" b="0" i="0" dirty="0">
                <a:effectLst/>
              </a:rPr>
              <a:t>, but the novel aspect is how you use it. Rather than view the computer’s output through a physical screen, that output is projected directly into your eyes with two very small but high-resolution displays a very small distance in front of you. Rather than control the computer through a keyboard, mouse, or touch screen, the primary user interface is through eye tracking and gestures.</a:t>
            </a:r>
            <a:endParaRPr lang="en-CA" sz="1200" dirty="0">
              <a:effectLst/>
            </a:endParaRPr>
          </a:p>
          <a:p>
            <a:pPr marL="0" indent="0">
              <a:buNone/>
            </a:pPr>
            <a:endParaRPr lang="en-CA" sz="1200" b="0" i="0" dirty="0">
              <a:effectLst/>
            </a:endParaRPr>
          </a:p>
          <a:p>
            <a:pPr marL="0" indent="0">
              <a:buNone/>
            </a:pPr>
            <a:r>
              <a:rPr lang="en-CA" sz="1200" b="0" i="0" dirty="0">
                <a:effectLst/>
              </a:rPr>
              <a:t>Just as they removed the stylus for screens when they launched the iPhone, Apple requires no physical controller to use the computer. The computer senses what you are interested in interacting with by watching your eye movement and then looks at your hands to determine what you want to do.</a:t>
            </a:r>
            <a:endParaRPr lang="en-CA" sz="1200" dirty="0">
              <a:effectLst/>
            </a:endParaRPr>
          </a:p>
          <a:p>
            <a:pPr marL="0" indent="0">
              <a:buNone/>
            </a:pPr>
            <a:endParaRPr lang="en-CA" sz="1200" dirty="0">
              <a:effectLst/>
            </a:endParaRPr>
          </a:p>
          <a:p>
            <a:pPr marL="0" indent="0">
              <a:buNone/>
            </a:pPr>
            <a:r>
              <a:rPr lang="en-CA" sz="1200" b="1" i="0" dirty="0">
                <a:effectLst/>
              </a:rPr>
              <a:t>Apple has termed this new device a Spatial Computer</a:t>
            </a:r>
            <a:r>
              <a:rPr lang="en-CA" sz="1200" b="0" i="0" dirty="0">
                <a:effectLst/>
              </a:rPr>
              <a:t>. The name is apt, because the device can use any physical space around you as a canvas to display digital outputs. There is no need for a desk (or lap) to place the device, and there are no limits on the size of the perceived viewing area. That means you could technically sit in a small space, like an airplane seat, and watch a cinema-sized movie.  </a:t>
            </a:r>
            <a:endParaRPr lang="en-CA" sz="1200" dirty="0">
              <a:effectLst/>
            </a:endParaRPr>
          </a:p>
        </p:txBody>
      </p:sp>
      <p:sp>
        <p:nvSpPr>
          <p:cNvPr id="3" name="Title 2">
            <a:extLst>
              <a:ext uri="{FF2B5EF4-FFF2-40B4-BE49-F238E27FC236}">
                <a16:creationId xmlns:a16="http://schemas.microsoft.com/office/drawing/2014/main" id="{719AC977-E935-6743-B6BB-C0EF8E8121C8}"/>
              </a:ext>
            </a:extLst>
          </p:cNvPr>
          <p:cNvSpPr>
            <a:spLocks noGrp="1"/>
          </p:cNvSpPr>
          <p:nvPr>
            <p:ph type="title"/>
          </p:nvPr>
        </p:nvSpPr>
        <p:spPr>
          <a:xfrm>
            <a:off x="349249" y="112708"/>
            <a:ext cx="7500665" cy="648072"/>
          </a:xfrm>
        </p:spPr>
        <p:txBody>
          <a:bodyPr/>
          <a:lstStyle/>
          <a:p>
            <a:r>
              <a:rPr lang="en-CA" dirty="0"/>
              <a:t>What is the Apple Vision Pro Really For?</a:t>
            </a:r>
          </a:p>
        </p:txBody>
      </p:sp>
      <p:sp>
        <p:nvSpPr>
          <p:cNvPr id="5" name="TextBox 4">
            <a:extLst>
              <a:ext uri="{FF2B5EF4-FFF2-40B4-BE49-F238E27FC236}">
                <a16:creationId xmlns:a16="http://schemas.microsoft.com/office/drawing/2014/main" id="{B357D6C0-034F-3EC6-D7D9-BE0C724509E2}"/>
              </a:ext>
            </a:extLst>
          </p:cNvPr>
          <p:cNvSpPr txBox="1"/>
          <p:nvPr/>
        </p:nvSpPr>
        <p:spPr>
          <a:xfrm>
            <a:off x="4667249" y="3172724"/>
            <a:ext cx="4358763" cy="1754326"/>
          </a:xfrm>
          <a:prstGeom prst="rect">
            <a:avLst/>
          </a:prstGeom>
          <a:noFill/>
        </p:spPr>
        <p:txBody>
          <a:bodyPr wrap="square">
            <a:spAutoFit/>
          </a:bodyPr>
          <a:lstStyle/>
          <a:p>
            <a:r>
              <a:rPr lang="en-CA" sz="1200" b="0" i="0" dirty="0">
                <a:effectLst/>
              </a:rPr>
              <a:t>Whether this device can lead to the augmented and virtual reality applications would justify strapping a computer to your head. It certainly has the technical capabilities to do so. The Vision Pro can display 3D objects in your current space or even transport you to new spaces. </a:t>
            </a:r>
            <a:r>
              <a:rPr lang="en-CA" sz="1200" b="1" i="0" dirty="0">
                <a:effectLst/>
              </a:rPr>
              <a:t>This is clearly an augmented and virtual reality device</a:t>
            </a:r>
            <a:r>
              <a:rPr lang="en-CA" sz="1200" b="0" i="0" dirty="0">
                <a:effectLst/>
              </a:rPr>
              <a:t>. Apple, however, barely mentioned the terms Augmented Reality (AR) and Virtual Reality (VR) during their announcement.</a:t>
            </a:r>
          </a:p>
          <a:p>
            <a:endParaRPr lang="en-CA" sz="1200" dirty="0"/>
          </a:p>
          <a:p>
            <a:r>
              <a:rPr lang="en-CA" sz="1200" b="1" i="0" dirty="0">
                <a:effectLst/>
              </a:rPr>
              <a:t>According to Apple, this is no AR or VR device or technology</a:t>
            </a:r>
            <a:r>
              <a:rPr lang="en-CA" sz="1200" b="0" i="0" dirty="0">
                <a:effectLst/>
              </a:rPr>
              <a:t>.</a:t>
            </a:r>
            <a:endParaRPr lang="en-CA" sz="1200" dirty="0">
              <a:effectLst/>
            </a:endParaRPr>
          </a:p>
        </p:txBody>
      </p:sp>
      <p:pic>
        <p:nvPicPr>
          <p:cNvPr id="7" name="Picture 2" descr="Apple Vision Pro: Just announced! Features, First Impressions and Price">
            <a:extLst>
              <a:ext uri="{FF2B5EF4-FFF2-40B4-BE49-F238E27FC236}">
                <a16:creationId xmlns:a16="http://schemas.microsoft.com/office/drawing/2014/main" id="{026712C4-6163-AEA1-1E04-89C56E341E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8240" y="885989"/>
            <a:ext cx="3795236" cy="2134162"/>
          </a:xfrm>
          <a:prstGeom prst="rect">
            <a:avLst/>
          </a:prstGeom>
          <a:noFill/>
          <a:extLst>
            <a:ext uri="{909E8E84-426E-40DD-AFC4-6F175D3DCCD1}">
              <a14:hiddenFill xmlns:a14="http://schemas.microsoft.com/office/drawing/2010/main">
                <a:solidFill>
                  <a:srgbClr val="FFFFFF"/>
                </a:solidFill>
              </a14:hiddenFill>
            </a:ext>
          </a:extLst>
        </p:spPr>
      </p:pic>
      <p:sp>
        <p:nvSpPr>
          <p:cNvPr id="8" name="Text Box 21">
            <a:extLst>
              <a:ext uri="{FF2B5EF4-FFF2-40B4-BE49-F238E27FC236}">
                <a16:creationId xmlns:a16="http://schemas.microsoft.com/office/drawing/2014/main" id="{64296DC5-13DD-25F3-83AE-650B5402CB94}"/>
              </a:ext>
            </a:extLst>
          </p:cNvPr>
          <p:cNvSpPr txBox="1">
            <a:spLocks noChangeArrowheads="1"/>
          </p:cNvSpPr>
          <p:nvPr/>
        </p:nvSpPr>
        <p:spPr bwMode="auto">
          <a:xfrm>
            <a:off x="0" y="4894239"/>
            <a:ext cx="4000500" cy="246221"/>
          </a:xfrm>
          <a:prstGeom prst="rect">
            <a:avLst/>
          </a:prstGeom>
          <a:noFill/>
          <a:ln w="12700">
            <a:noFill/>
            <a:miter lim="800000"/>
            <a:headEnd type="none" w="sm" len="sm"/>
            <a:tailEnd type="none" w="sm" len="sm"/>
          </a:ln>
        </p:spPr>
        <p:txBody>
          <a:bodyPr>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50000"/>
              </a:spcBef>
            </a:pPr>
            <a:r>
              <a:rPr lang="en-CA" sz="1000" dirty="0">
                <a:solidFill>
                  <a:schemeClr val="bg1">
                    <a:lumMod val="50000"/>
                  </a:schemeClr>
                </a:solidFill>
              </a:rPr>
              <a:t>Source: J. Gans &amp; A. Nagaraj, Harvard Business Review</a:t>
            </a:r>
            <a:endParaRPr lang="en-US" sz="1000" dirty="0">
              <a:solidFill>
                <a:schemeClr val="bg1">
                  <a:lumMod val="50000"/>
                </a:schemeClr>
              </a:solidFill>
            </a:endParaRPr>
          </a:p>
        </p:txBody>
      </p:sp>
    </p:spTree>
    <p:extLst>
      <p:ext uri="{BB962C8B-B14F-4D97-AF65-F5344CB8AC3E}">
        <p14:creationId xmlns:p14="http://schemas.microsoft.com/office/powerpoint/2010/main" val="2670376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6FB2A27-942E-C741-BDAA-E5BB5866B745}"/>
              </a:ext>
            </a:extLst>
          </p:cNvPr>
          <p:cNvSpPr>
            <a:spLocks noGrp="1"/>
          </p:cNvSpPr>
          <p:nvPr>
            <p:ph sz="half" idx="2"/>
          </p:nvPr>
        </p:nvSpPr>
        <p:spPr>
          <a:xfrm>
            <a:off x="349249" y="907143"/>
            <a:ext cx="4105911" cy="4178664"/>
          </a:xfrm>
        </p:spPr>
        <p:txBody>
          <a:bodyPr>
            <a:normAutofit fontScale="92500"/>
          </a:bodyPr>
          <a:lstStyle/>
          <a:p>
            <a:pPr marL="0" indent="0">
              <a:buNone/>
            </a:pPr>
            <a:r>
              <a:rPr lang="en-CA" sz="2200" b="1" dirty="0"/>
              <a:t>Augmented Reality (AR) and Strategy</a:t>
            </a:r>
          </a:p>
          <a:p>
            <a:pPr marL="222250" indent="-217488">
              <a:buFont typeface="+mj-lt"/>
              <a:buAutoNum type="arabicPeriod"/>
            </a:pPr>
            <a:r>
              <a:rPr lang="en-CA" sz="1900" dirty="0"/>
              <a:t>What is the range of AR opportunities in the industry, and in what sequence should they be pursued?</a:t>
            </a:r>
          </a:p>
          <a:p>
            <a:pPr marL="222250" indent="-217488">
              <a:buFont typeface="+mj-lt"/>
              <a:buAutoNum type="arabicPeriod"/>
            </a:pPr>
            <a:r>
              <a:rPr lang="en-CA" sz="1900" dirty="0"/>
              <a:t>How will AR reinforce a company’s product differentiation?</a:t>
            </a:r>
          </a:p>
          <a:p>
            <a:pPr marL="222250" indent="-217488">
              <a:buFont typeface="+mj-lt"/>
              <a:buAutoNum type="arabicPeriod"/>
            </a:pPr>
            <a:r>
              <a:rPr lang="en-CA" sz="1900" dirty="0"/>
              <a:t>Where will AR have the greatest impact on cost reduction?</a:t>
            </a:r>
          </a:p>
          <a:p>
            <a:pPr marL="222250" indent="-217488">
              <a:buFont typeface="+mj-lt"/>
              <a:buAutoNum type="arabicPeriod"/>
            </a:pPr>
            <a:r>
              <a:rPr lang="en-CA" sz="1900" dirty="0"/>
              <a:t>Should the company make AR design and deployment a core strength, or will outsourcing or partnering be sufficient?</a:t>
            </a:r>
          </a:p>
          <a:p>
            <a:pPr marL="222250" indent="-217488">
              <a:buFont typeface="+mj-lt"/>
              <a:buAutoNum type="arabicPeriod"/>
            </a:pPr>
            <a:r>
              <a:rPr lang="en-CA" sz="1900" dirty="0"/>
              <a:t>How will AR change communications with stakeholders?</a:t>
            </a:r>
          </a:p>
          <a:p>
            <a:endParaRPr lang="en-CA" dirty="0"/>
          </a:p>
        </p:txBody>
      </p:sp>
      <p:sp>
        <p:nvSpPr>
          <p:cNvPr id="21" name="Content Placeholder 20">
            <a:extLst>
              <a:ext uri="{FF2B5EF4-FFF2-40B4-BE49-F238E27FC236}">
                <a16:creationId xmlns:a16="http://schemas.microsoft.com/office/drawing/2014/main" id="{E9F85DEF-9253-3349-A3EB-88B85FF925AC}"/>
              </a:ext>
            </a:extLst>
          </p:cNvPr>
          <p:cNvSpPr>
            <a:spLocks noGrp="1"/>
          </p:cNvSpPr>
          <p:nvPr>
            <p:ph sz="quarter" idx="4"/>
          </p:nvPr>
        </p:nvSpPr>
        <p:spPr>
          <a:xfrm>
            <a:off x="4645026" y="886332"/>
            <a:ext cx="4041775" cy="3910160"/>
          </a:xfrm>
        </p:spPr>
        <p:txBody>
          <a:bodyPr>
            <a:normAutofit/>
          </a:bodyPr>
          <a:lstStyle/>
          <a:p>
            <a:pPr marL="0" indent="0">
              <a:buNone/>
            </a:pPr>
            <a:r>
              <a:rPr lang="en-CA" b="1" dirty="0"/>
              <a:t>Deploying AR (in the Value Chain)</a:t>
            </a:r>
          </a:p>
          <a:p>
            <a:pPr marL="222250" indent="-217488">
              <a:buFont typeface="+mj-lt"/>
              <a:buAutoNum type="arabicPeriod"/>
            </a:pPr>
            <a:r>
              <a:rPr lang="en-CA" sz="1800" dirty="0"/>
              <a:t>Which deployment capabilities will be required? </a:t>
            </a:r>
          </a:p>
          <a:p>
            <a:pPr marL="222250" indent="-217488">
              <a:buFont typeface="+mj-lt"/>
              <a:buAutoNum type="arabicPeriod"/>
            </a:pPr>
            <a:r>
              <a:rPr lang="en-CA" sz="1800" dirty="0"/>
              <a:t>How should organizations create digital content?</a:t>
            </a:r>
          </a:p>
          <a:p>
            <a:pPr marL="222250" indent="-217488">
              <a:buFont typeface="+mj-lt"/>
              <a:buAutoNum type="arabicPeriod"/>
            </a:pPr>
            <a:r>
              <a:rPr lang="en-CA" sz="1800" dirty="0"/>
              <a:t>How will AR applications recognize the physical environment?</a:t>
            </a:r>
          </a:p>
          <a:p>
            <a:pPr marL="222250" indent="-217488">
              <a:buFont typeface="+mj-lt"/>
              <a:buAutoNum type="arabicPeriod"/>
            </a:pPr>
            <a:r>
              <a:rPr lang="en-CA" sz="1800" dirty="0"/>
              <a:t>What AR hardware is required?</a:t>
            </a:r>
          </a:p>
          <a:p>
            <a:pPr marL="222250" indent="-217488">
              <a:buFont typeface="+mj-lt"/>
              <a:buAutoNum type="arabicPeriod"/>
            </a:pPr>
            <a:r>
              <a:rPr lang="en-CA" sz="1800" dirty="0"/>
              <a:t>Should you use a software-development or content-publishing model?</a:t>
            </a:r>
          </a:p>
          <a:p>
            <a:endParaRPr lang="en-CA" sz="1800" dirty="0"/>
          </a:p>
        </p:txBody>
      </p:sp>
      <p:sp>
        <p:nvSpPr>
          <p:cNvPr id="3" name="Title 2">
            <a:extLst>
              <a:ext uri="{FF2B5EF4-FFF2-40B4-BE49-F238E27FC236}">
                <a16:creationId xmlns:a16="http://schemas.microsoft.com/office/drawing/2014/main" id="{484B55A0-3B33-964A-A914-C80D0A29E0EE}"/>
              </a:ext>
            </a:extLst>
          </p:cNvPr>
          <p:cNvSpPr>
            <a:spLocks noGrp="1"/>
          </p:cNvSpPr>
          <p:nvPr>
            <p:ph type="title"/>
          </p:nvPr>
        </p:nvSpPr>
        <p:spPr>
          <a:xfrm>
            <a:off x="349249" y="44624"/>
            <a:ext cx="8569283" cy="648072"/>
          </a:xfrm>
        </p:spPr>
        <p:txBody>
          <a:bodyPr/>
          <a:lstStyle/>
          <a:p>
            <a:r>
              <a:rPr lang="en-CA" dirty="0"/>
              <a:t>Why Every Organization Needs an AR Strategy</a:t>
            </a:r>
          </a:p>
        </p:txBody>
      </p:sp>
      <p:sp>
        <p:nvSpPr>
          <p:cNvPr id="6" name="Text Box 12">
            <a:extLst>
              <a:ext uri="{FF2B5EF4-FFF2-40B4-BE49-F238E27FC236}">
                <a16:creationId xmlns:a16="http://schemas.microsoft.com/office/drawing/2014/main" id="{E22536F9-88FD-5FD4-E8F7-BBFAB9D0235D}"/>
              </a:ext>
            </a:extLst>
          </p:cNvPr>
          <p:cNvSpPr txBox="1">
            <a:spLocks noChangeArrowheads="1"/>
          </p:cNvSpPr>
          <p:nvPr/>
        </p:nvSpPr>
        <p:spPr bwMode="auto">
          <a:xfrm>
            <a:off x="0" y="4892285"/>
            <a:ext cx="4000500" cy="246221"/>
          </a:xfrm>
          <a:prstGeom prst="rect">
            <a:avLst/>
          </a:prstGeom>
          <a:noFill/>
          <a:ln w="12700">
            <a:noFill/>
            <a:miter lim="800000"/>
            <a:headEnd type="none" w="sm" len="sm"/>
            <a:tailEnd type="none" w="sm" len="sm"/>
          </a:ln>
        </p:spPr>
        <p:txBody>
          <a:bodyPr>
            <a:prstTxWarp prst="textNoShape">
              <a:avLst/>
            </a:prstTxWarp>
            <a:spAutoFit/>
          </a:bodyPr>
          <a:lstStyle/>
          <a:p>
            <a:pPr>
              <a:spcBef>
                <a:spcPct val="50000"/>
              </a:spcBef>
            </a:pPr>
            <a:r>
              <a:rPr lang="en-US" sz="1000" dirty="0">
                <a:solidFill>
                  <a:schemeClr val="bg1">
                    <a:lumMod val="50000"/>
                  </a:schemeClr>
                </a:solidFill>
              </a:rPr>
              <a:t>Source: M. Porter &amp; J. Heppelman, Harvard Business Review</a:t>
            </a:r>
          </a:p>
        </p:txBody>
      </p:sp>
    </p:spTree>
    <p:extLst>
      <p:ext uri="{BB962C8B-B14F-4D97-AF65-F5344CB8AC3E}">
        <p14:creationId xmlns:p14="http://schemas.microsoft.com/office/powerpoint/2010/main" val="2704027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1">
                                            <p:txEl>
                                              <p:pRg st="0" end="0"/>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
                                            <p:txEl>
                                              <p:pRg st="1" end="1"/>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1">
                                            <p:txEl>
                                              <p:pRg st="2" end="2"/>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
                                            <p:txEl>
                                              <p:pRg st="3" end="3"/>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1">
                                            <p:txEl>
                                              <p:pRg st="4" end="4"/>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21"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a:effectLst/>
      </p:grpSpPr>
      <p:sp>
        <p:nvSpPr>
          <p:cNvPr id="3433475" name="Rectangle 3"/>
          <p:cNvSpPr>
            <a:spLocks noGrp="1" noChangeArrowheads="1"/>
          </p:cNvSpPr>
          <p:nvPr>
            <p:ph idx="1"/>
          </p:nvPr>
        </p:nvSpPr>
        <p:spPr/>
        <p:txBody>
          <a:bodyPr>
            <a:normAutofit/>
          </a:bodyPr>
          <a:lstStyle/>
          <a:p>
            <a:r>
              <a:rPr lang="en-US" dirty="0"/>
              <a:t>How were these three very different leaders (</a:t>
            </a:r>
            <a:r>
              <a:rPr lang="en-US" i="1" dirty="0"/>
              <a:t>Bill Gates: Microsoft’s pragmatist technocrat, Andy Grove: Intel’s disciplined engineer, Steve Jobs: Apple’s visionary perfectionist</a:t>
            </a:r>
            <a:r>
              <a:rPr lang="en-US" dirty="0"/>
              <a:t>) able to steer their companies through the volatile ups and downs of decades of changing technologies? What did they have in common? What can we learn from them about successful strategy?</a:t>
            </a:r>
          </a:p>
          <a:p>
            <a:pPr lvl="1"/>
            <a:endParaRPr lang="en-US" dirty="0"/>
          </a:p>
          <a:p>
            <a:pPr marL="857250" lvl="1" indent="-457200">
              <a:buFont typeface="+mj-lt"/>
              <a:buAutoNum type="arabicPeriod"/>
            </a:pPr>
            <a:r>
              <a:rPr lang="en-US" sz="2000" dirty="0"/>
              <a:t>Look Forward, Reason Back</a:t>
            </a:r>
          </a:p>
          <a:p>
            <a:pPr marL="857250" lvl="1" indent="-457200">
              <a:buFont typeface="+mj-lt"/>
              <a:buAutoNum type="arabicPeriod"/>
            </a:pPr>
            <a:r>
              <a:rPr lang="en-US" sz="2000" dirty="0"/>
              <a:t>Make Big Bets, Without Betting the Company</a:t>
            </a:r>
          </a:p>
          <a:p>
            <a:pPr marL="857250" lvl="1" indent="-457200">
              <a:buFont typeface="+mj-lt"/>
              <a:buAutoNum type="arabicPeriod"/>
            </a:pPr>
            <a:r>
              <a:rPr lang="en-US" sz="2000" dirty="0"/>
              <a:t>Build Platforms and Ecosystems—Not Just Products</a:t>
            </a:r>
          </a:p>
          <a:p>
            <a:pPr marL="857250" lvl="1" indent="-457200">
              <a:buFont typeface="+mj-lt"/>
              <a:buAutoNum type="arabicPeriod"/>
            </a:pPr>
            <a:r>
              <a:rPr lang="en-US" sz="2000" dirty="0"/>
              <a:t>Exploit Leverage and Power—Play Judo and Sumo</a:t>
            </a:r>
          </a:p>
          <a:p>
            <a:pPr marL="857250" lvl="1" indent="-457200">
              <a:buFont typeface="+mj-lt"/>
              <a:buAutoNum type="arabicPeriod"/>
            </a:pPr>
            <a:r>
              <a:rPr lang="en-US" sz="2000" dirty="0"/>
              <a:t>Shape the Organization around Your Personal Anchor</a:t>
            </a:r>
            <a:endParaRPr lang="en-US" dirty="0"/>
          </a:p>
        </p:txBody>
      </p:sp>
      <p:sp>
        <p:nvSpPr>
          <p:cNvPr id="3433474" name="Rectangle 2"/>
          <p:cNvSpPr>
            <a:spLocks noGrp="1" noChangeArrowheads="1"/>
          </p:cNvSpPr>
          <p:nvPr>
            <p:ph type="title"/>
          </p:nvPr>
        </p:nvSpPr>
        <p:spPr/>
        <p:txBody>
          <a:bodyPr/>
          <a:lstStyle/>
          <a:p>
            <a:r>
              <a:rPr lang="en-US" dirty="0"/>
              <a:t>Lessons from Big-Tech CEOs</a:t>
            </a:r>
          </a:p>
        </p:txBody>
      </p:sp>
      <p:sp>
        <p:nvSpPr>
          <p:cNvPr id="12" name="TextBox 11">
            <a:extLst>
              <a:ext uri="{FF2B5EF4-FFF2-40B4-BE49-F238E27FC236}">
                <a16:creationId xmlns:a16="http://schemas.microsoft.com/office/drawing/2014/main" id="{F0D7D37C-0D2B-9C4E-9571-A8D7498AC047}"/>
              </a:ext>
            </a:extLst>
          </p:cNvPr>
          <p:cNvSpPr txBox="1"/>
          <p:nvPr/>
        </p:nvSpPr>
        <p:spPr>
          <a:xfrm>
            <a:off x="0" y="4899607"/>
            <a:ext cx="8023123" cy="246221"/>
          </a:xfrm>
          <a:prstGeom prst="rect">
            <a:avLst/>
          </a:prstGeom>
          <a:noFill/>
        </p:spPr>
        <p:txBody>
          <a:bodyPr wrap="square" rtlCol="0">
            <a:spAutoFit/>
          </a:bodyPr>
          <a:lstStyle/>
          <a:p>
            <a:r>
              <a:rPr lang="en-CA" sz="1000" dirty="0">
                <a:solidFill>
                  <a:schemeClr val="bg1">
                    <a:lumMod val="50000"/>
                  </a:schemeClr>
                </a:solidFill>
              </a:rPr>
              <a:t>Source: D.B. Yoffie and M.A. Cusumano, Strategy Rules: Five Timeless Lessons from Bill Gates, Andy Grove, and Steve Jobs </a:t>
            </a:r>
          </a:p>
        </p:txBody>
      </p:sp>
    </p:spTree>
    <p:extLst>
      <p:ext uri="{BB962C8B-B14F-4D97-AF65-F5344CB8AC3E}">
        <p14:creationId xmlns:p14="http://schemas.microsoft.com/office/powerpoint/2010/main" val="2985099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33475">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33475">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433475">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433475">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43347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18CEB10-FF35-BB4D-9BDB-56AB1C72D1E1}"/>
              </a:ext>
            </a:extLst>
          </p:cNvPr>
          <p:cNvSpPr>
            <a:spLocks noGrp="1"/>
          </p:cNvSpPr>
          <p:nvPr>
            <p:ph idx="1"/>
          </p:nvPr>
        </p:nvSpPr>
        <p:spPr>
          <a:xfrm>
            <a:off x="349249" y="760780"/>
            <a:ext cx="8469009" cy="4166820"/>
          </a:xfrm>
        </p:spPr>
        <p:txBody>
          <a:bodyPr>
            <a:noAutofit/>
          </a:bodyPr>
          <a:lstStyle/>
          <a:p>
            <a:r>
              <a:rPr lang="en-CA" dirty="0"/>
              <a:t>Substitution</a:t>
            </a:r>
            <a:endParaRPr lang="en-CA" sz="2000" dirty="0"/>
          </a:p>
          <a:p>
            <a:pPr lvl="1"/>
            <a:r>
              <a:rPr lang="en-CA" dirty="0"/>
              <a:t>This effect is about replacing an existing product, service or distribution channel with a new technology-enabled one. An example is e-commerce.</a:t>
            </a:r>
            <a:endParaRPr lang="en-CA" sz="2000" dirty="0"/>
          </a:p>
          <a:p>
            <a:r>
              <a:rPr lang="en-CA" dirty="0"/>
              <a:t>Scale</a:t>
            </a:r>
            <a:endParaRPr lang="en-CA" sz="2000" dirty="0"/>
          </a:p>
          <a:p>
            <a:pPr lvl="1"/>
            <a:r>
              <a:rPr lang="en-CA" dirty="0"/>
              <a:t>This effect is about doing a lot more (of the same) with new technology by aggregating services or markets. Perhaps an example is a platform business model. </a:t>
            </a:r>
            <a:endParaRPr lang="en-CA" sz="2000" dirty="0"/>
          </a:p>
          <a:p>
            <a:r>
              <a:rPr lang="en-CA" dirty="0"/>
              <a:t>Structural</a:t>
            </a:r>
          </a:p>
          <a:p>
            <a:pPr lvl="1"/>
            <a:r>
              <a:rPr lang="en-CA" dirty="0"/>
              <a:t>This effect is about doing things very differently or doing very different things, leveraging new technologies. Perhaps an example is a platform or ecosystem business model.</a:t>
            </a:r>
          </a:p>
        </p:txBody>
      </p:sp>
      <p:sp>
        <p:nvSpPr>
          <p:cNvPr id="3" name="Title 2">
            <a:extLst>
              <a:ext uri="{FF2B5EF4-FFF2-40B4-BE49-F238E27FC236}">
                <a16:creationId xmlns:a16="http://schemas.microsoft.com/office/drawing/2014/main" id="{719AC977-E935-6743-B6BB-C0EF8E8121C8}"/>
              </a:ext>
            </a:extLst>
          </p:cNvPr>
          <p:cNvSpPr>
            <a:spLocks noGrp="1"/>
          </p:cNvSpPr>
          <p:nvPr>
            <p:ph type="title"/>
          </p:nvPr>
        </p:nvSpPr>
        <p:spPr/>
        <p:txBody>
          <a:bodyPr/>
          <a:lstStyle/>
          <a:p>
            <a:r>
              <a:rPr lang="en-CA" dirty="0"/>
              <a:t>Effects of Technology on Industry and Society</a:t>
            </a:r>
          </a:p>
        </p:txBody>
      </p:sp>
    </p:spTree>
    <p:extLst>
      <p:ext uri="{BB962C8B-B14F-4D97-AF65-F5344CB8AC3E}">
        <p14:creationId xmlns:p14="http://schemas.microsoft.com/office/powerpoint/2010/main" val="4221458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18CEB10-FF35-BB4D-9BDB-56AB1C72D1E1}"/>
              </a:ext>
            </a:extLst>
          </p:cNvPr>
          <p:cNvSpPr>
            <a:spLocks noGrp="1"/>
          </p:cNvSpPr>
          <p:nvPr>
            <p:ph idx="1"/>
          </p:nvPr>
        </p:nvSpPr>
        <p:spPr>
          <a:xfrm>
            <a:off x="349249" y="3657600"/>
            <a:ext cx="8469009" cy="1286933"/>
          </a:xfrm>
        </p:spPr>
        <p:txBody>
          <a:bodyPr>
            <a:normAutofit/>
          </a:bodyPr>
          <a:lstStyle/>
          <a:p>
            <a:pPr marL="214313" indent="-214313">
              <a:lnSpc>
                <a:spcPct val="90000"/>
              </a:lnSpc>
              <a:spcBef>
                <a:spcPct val="50000"/>
              </a:spcBef>
            </a:pPr>
            <a:r>
              <a:rPr lang="en-US" altLang="en-US" dirty="0">
                <a:ea typeface="ＭＳ Ｐゴシック" charset="-128"/>
              </a:rPr>
              <a:t>A combination of the substitution and scale effects and other approaches to disrupt the industry value chain are creating new structural business models.</a:t>
            </a:r>
          </a:p>
        </p:txBody>
      </p:sp>
      <p:sp>
        <p:nvSpPr>
          <p:cNvPr id="3" name="Title 2">
            <a:extLst>
              <a:ext uri="{FF2B5EF4-FFF2-40B4-BE49-F238E27FC236}">
                <a16:creationId xmlns:a16="http://schemas.microsoft.com/office/drawing/2014/main" id="{719AC977-E935-6743-B6BB-C0EF8E8121C8}"/>
              </a:ext>
            </a:extLst>
          </p:cNvPr>
          <p:cNvSpPr>
            <a:spLocks noGrp="1"/>
          </p:cNvSpPr>
          <p:nvPr>
            <p:ph type="title"/>
          </p:nvPr>
        </p:nvSpPr>
        <p:spPr>
          <a:xfrm>
            <a:off x="349249" y="112708"/>
            <a:ext cx="7638653" cy="648072"/>
          </a:xfrm>
        </p:spPr>
        <p:txBody>
          <a:bodyPr/>
          <a:lstStyle/>
          <a:p>
            <a:r>
              <a:rPr lang="en-CA" dirty="0"/>
              <a:t>Substitution, Scale, Structural Effects and Models</a:t>
            </a:r>
          </a:p>
        </p:txBody>
      </p:sp>
      <p:grpSp>
        <p:nvGrpSpPr>
          <p:cNvPr id="8" name="Group 7">
            <a:extLst>
              <a:ext uri="{FF2B5EF4-FFF2-40B4-BE49-F238E27FC236}">
                <a16:creationId xmlns:a16="http://schemas.microsoft.com/office/drawing/2014/main" id="{B69D7669-ADC6-6F4C-8E21-427E10BECCC0}"/>
              </a:ext>
            </a:extLst>
          </p:cNvPr>
          <p:cNvGrpSpPr/>
          <p:nvPr/>
        </p:nvGrpSpPr>
        <p:grpSpPr>
          <a:xfrm>
            <a:off x="4868334" y="1859541"/>
            <a:ext cx="3755191" cy="1140698"/>
            <a:chOff x="1585912" y="1111435"/>
            <a:chExt cx="5880498" cy="1092995"/>
          </a:xfrm>
        </p:grpSpPr>
        <p:sp>
          <p:nvSpPr>
            <p:cNvPr id="34" name="Rectangle 4">
              <a:extLst>
                <a:ext uri="{FF2B5EF4-FFF2-40B4-BE49-F238E27FC236}">
                  <a16:creationId xmlns:a16="http://schemas.microsoft.com/office/drawing/2014/main" id="{91C800DE-C44F-1946-A938-470A95D8AD2F}"/>
                </a:ext>
              </a:extLst>
            </p:cNvPr>
            <p:cNvSpPr>
              <a:spLocks noChangeArrowheads="1"/>
            </p:cNvSpPr>
            <p:nvPr/>
          </p:nvSpPr>
          <p:spPr bwMode="blackWhite">
            <a:xfrm>
              <a:off x="1585912" y="1111435"/>
              <a:ext cx="995363" cy="195263"/>
            </a:xfrm>
            <a:prstGeom prst="rect">
              <a:avLst/>
            </a:prstGeom>
            <a:noFill/>
            <a:ln w="28575">
              <a:solidFill>
                <a:srgbClr val="7F7F7F"/>
              </a:solidFill>
              <a:miter lim="800000"/>
              <a:headEnd/>
              <a:tailEnd/>
            </a:ln>
          </p:spPr>
          <p:txBody>
            <a:bodyPr wrap="none" lIns="67500" tIns="35100" rIns="67500" bIns="35100" anchor="ctr"/>
            <a:lstStyle>
              <a:lvl1pPr eaLnBrk="0" hangingPunct="0">
                <a:defRPr sz="2000" b="1">
                  <a:solidFill>
                    <a:srgbClr val="FFFFFF"/>
                  </a:solidFill>
                  <a:latin typeface="Arial" charset="0"/>
                  <a:ea typeface="ＭＳ Ｐゴシック" charset="-128"/>
                </a:defRPr>
              </a:lvl1pPr>
              <a:lvl2pPr marL="742950" indent="-285750" eaLnBrk="0" hangingPunct="0">
                <a:defRPr sz="2000" b="1">
                  <a:solidFill>
                    <a:srgbClr val="FFFFFF"/>
                  </a:solidFill>
                  <a:latin typeface="Arial" charset="0"/>
                  <a:ea typeface="ＭＳ Ｐゴシック" charset="-128"/>
                </a:defRPr>
              </a:lvl2pPr>
              <a:lvl3pPr marL="1143000" indent="-228600" eaLnBrk="0" hangingPunct="0">
                <a:defRPr sz="2000" b="1">
                  <a:solidFill>
                    <a:srgbClr val="FFFFFF"/>
                  </a:solidFill>
                  <a:latin typeface="Arial" charset="0"/>
                  <a:ea typeface="ＭＳ Ｐゴシック" charset="-128"/>
                </a:defRPr>
              </a:lvl3pPr>
              <a:lvl4pPr marL="1600200" indent="-228600" eaLnBrk="0" hangingPunct="0">
                <a:defRPr sz="2000" b="1">
                  <a:solidFill>
                    <a:srgbClr val="FFFFFF"/>
                  </a:solidFill>
                  <a:latin typeface="Arial" charset="0"/>
                  <a:ea typeface="ＭＳ Ｐゴシック" charset="-128"/>
                </a:defRPr>
              </a:lvl4pPr>
              <a:lvl5pPr marL="2057400" indent="-228600" eaLnBrk="0" hangingPunct="0">
                <a:defRPr sz="2000" b="1">
                  <a:solidFill>
                    <a:srgbClr val="FFFFFF"/>
                  </a:solidFill>
                  <a:latin typeface="Arial" charset="0"/>
                  <a:ea typeface="ＭＳ Ｐゴシック" charset="-128"/>
                </a:defRPr>
              </a:lvl5pPr>
              <a:lvl6pPr marL="2514600" indent="-228600" algn="ctr" eaLnBrk="0" fontAlgn="base" hangingPunct="0">
                <a:spcBef>
                  <a:spcPct val="0"/>
                </a:spcBef>
                <a:spcAft>
                  <a:spcPct val="0"/>
                </a:spcAft>
                <a:defRPr sz="2000" b="1">
                  <a:solidFill>
                    <a:srgbClr val="FFFFFF"/>
                  </a:solidFill>
                  <a:latin typeface="Arial" charset="0"/>
                  <a:ea typeface="ＭＳ Ｐゴシック" charset="-128"/>
                </a:defRPr>
              </a:lvl6pPr>
              <a:lvl7pPr marL="2971800" indent="-228600" algn="ctr" eaLnBrk="0" fontAlgn="base" hangingPunct="0">
                <a:spcBef>
                  <a:spcPct val="0"/>
                </a:spcBef>
                <a:spcAft>
                  <a:spcPct val="0"/>
                </a:spcAft>
                <a:defRPr sz="2000" b="1">
                  <a:solidFill>
                    <a:srgbClr val="FFFFFF"/>
                  </a:solidFill>
                  <a:latin typeface="Arial" charset="0"/>
                  <a:ea typeface="ＭＳ Ｐゴシック" charset="-128"/>
                </a:defRPr>
              </a:lvl7pPr>
              <a:lvl8pPr marL="3429000" indent="-228600" algn="ctr" eaLnBrk="0" fontAlgn="base" hangingPunct="0">
                <a:spcBef>
                  <a:spcPct val="0"/>
                </a:spcBef>
                <a:spcAft>
                  <a:spcPct val="0"/>
                </a:spcAft>
                <a:defRPr sz="2000" b="1">
                  <a:solidFill>
                    <a:srgbClr val="FFFFFF"/>
                  </a:solidFill>
                  <a:latin typeface="Arial" charset="0"/>
                  <a:ea typeface="ＭＳ Ｐゴシック" charset="-128"/>
                </a:defRPr>
              </a:lvl8pPr>
              <a:lvl9pPr marL="3886200" indent="-228600" algn="ctr" eaLnBrk="0" fontAlgn="base" hangingPunct="0">
                <a:spcBef>
                  <a:spcPct val="0"/>
                </a:spcBef>
                <a:spcAft>
                  <a:spcPct val="0"/>
                </a:spcAft>
                <a:defRPr sz="2000" b="1">
                  <a:solidFill>
                    <a:srgbClr val="FFFFFF"/>
                  </a:solidFill>
                  <a:latin typeface="Arial" charset="0"/>
                  <a:ea typeface="ＭＳ Ｐゴシック" charset="-128"/>
                </a:defRPr>
              </a:lvl9pPr>
            </a:lstStyle>
            <a:p>
              <a:pPr algn="ctr" eaLnBrk="1" hangingPunct="1"/>
              <a:r>
                <a:rPr lang="en-US" altLang="en-US" sz="1200" b="0" dirty="0">
                  <a:solidFill>
                    <a:srgbClr val="7F7F7F"/>
                  </a:solidFill>
                  <a:latin typeface="+mn-lt"/>
                </a:rPr>
                <a:t>Supplier</a:t>
              </a:r>
              <a:endParaRPr lang="en-CA" altLang="en-US" sz="1200" b="0" dirty="0">
                <a:solidFill>
                  <a:srgbClr val="7F7F7F"/>
                </a:solidFill>
                <a:latin typeface="+mn-lt"/>
              </a:endParaRPr>
            </a:p>
          </p:txBody>
        </p:sp>
        <p:sp>
          <p:nvSpPr>
            <p:cNvPr id="35" name="Rectangle 5">
              <a:extLst>
                <a:ext uri="{FF2B5EF4-FFF2-40B4-BE49-F238E27FC236}">
                  <a16:creationId xmlns:a16="http://schemas.microsoft.com/office/drawing/2014/main" id="{8624FCCA-8ECC-2047-9EA8-B9B847ABEC8B}"/>
                </a:ext>
              </a:extLst>
            </p:cNvPr>
            <p:cNvSpPr>
              <a:spLocks noChangeArrowheads="1"/>
            </p:cNvSpPr>
            <p:nvPr/>
          </p:nvSpPr>
          <p:spPr bwMode="blackWhite">
            <a:xfrm>
              <a:off x="1585912" y="1401948"/>
              <a:ext cx="995363" cy="195263"/>
            </a:xfrm>
            <a:prstGeom prst="rect">
              <a:avLst/>
            </a:prstGeom>
            <a:noFill/>
            <a:ln w="28575">
              <a:solidFill>
                <a:srgbClr val="7F7F7F"/>
              </a:solidFill>
              <a:miter lim="800000"/>
              <a:headEnd/>
              <a:tailEnd/>
            </a:ln>
          </p:spPr>
          <p:txBody>
            <a:bodyPr wrap="none" lIns="67500" tIns="35100" rIns="67500" bIns="35100" anchor="ctr"/>
            <a:lstStyle>
              <a:lvl1pPr eaLnBrk="0" hangingPunct="0">
                <a:defRPr sz="2000" b="1">
                  <a:solidFill>
                    <a:srgbClr val="FFFFFF"/>
                  </a:solidFill>
                  <a:latin typeface="Arial" charset="0"/>
                  <a:ea typeface="ＭＳ Ｐゴシック" charset="-128"/>
                </a:defRPr>
              </a:lvl1pPr>
              <a:lvl2pPr marL="742950" indent="-285750" eaLnBrk="0" hangingPunct="0">
                <a:defRPr sz="2000" b="1">
                  <a:solidFill>
                    <a:srgbClr val="FFFFFF"/>
                  </a:solidFill>
                  <a:latin typeface="Arial" charset="0"/>
                  <a:ea typeface="ＭＳ Ｐゴシック" charset="-128"/>
                </a:defRPr>
              </a:lvl2pPr>
              <a:lvl3pPr marL="1143000" indent="-228600" eaLnBrk="0" hangingPunct="0">
                <a:defRPr sz="2000" b="1">
                  <a:solidFill>
                    <a:srgbClr val="FFFFFF"/>
                  </a:solidFill>
                  <a:latin typeface="Arial" charset="0"/>
                  <a:ea typeface="ＭＳ Ｐゴシック" charset="-128"/>
                </a:defRPr>
              </a:lvl3pPr>
              <a:lvl4pPr marL="1600200" indent="-228600" eaLnBrk="0" hangingPunct="0">
                <a:defRPr sz="2000" b="1">
                  <a:solidFill>
                    <a:srgbClr val="FFFFFF"/>
                  </a:solidFill>
                  <a:latin typeface="Arial" charset="0"/>
                  <a:ea typeface="ＭＳ Ｐゴシック" charset="-128"/>
                </a:defRPr>
              </a:lvl4pPr>
              <a:lvl5pPr marL="2057400" indent="-228600" eaLnBrk="0" hangingPunct="0">
                <a:defRPr sz="2000" b="1">
                  <a:solidFill>
                    <a:srgbClr val="FFFFFF"/>
                  </a:solidFill>
                  <a:latin typeface="Arial" charset="0"/>
                  <a:ea typeface="ＭＳ Ｐゴシック" charset="-128"/>
                </a:defRPr>
              </a:lvl5pPr>
              <a:lvl6pPr marL="2514600" indent="-228600" algn="ctr" eaLnBrk="0" fontAlgn="base" hangingPunct="0">
                <a:spcBef>
                  <a:spcPct val="0"/>
                </a:spcBef>
                <a:spcAft>
                  <a:spcPct val="0"/>
                </a:spcAft>
                <a:defRPr sz="2000" b="1">
                  <a:solidFill>
                    <a:srgbClr val="FFFFFF"/>
                  </a:solidFill>
                  <a:latin typeface="Arial" charset="0"/>
                  <a:ea typeface="ＭＳ Ｐゴシック" charset="-128"/>
                </a:defRPr>
              </a:lvl6pPr>
              <a:lvl7pPr marL="2971800" indent="-228600" algn="ctr" eaLnBrk="0" fontAlgn="base" hangingPunct="0">
                <a:spcBef>
                  <a:spcPct val="0"/>
                </a:spcBef>
                <a:spcAft>
                  <a:spcPct val="0"/>
                </a:spcAft>
                <a:defRPr sz="2000" b="1">
                  <a:solidFill>
                    <a:srgbClr val="FFFFFF"/>
                  </a:solidFill>
                  <a:latin typeface="Arial" charset="0"/>
                  <a:ea typeface="ＭＳ Ｐゴシック" charset="-128"/>
                </a:defRPr>
              </a:lvl7pPr>
              <a:lvl8pPr marL="3429000" indent="-228600" algn="ctr" eaLnBrk="0" fontAlgn="base" hangingPunct="0">
                <a:spcBef>
                  <a:spcPct val="0"/>
                </a:spcBef>
                <a:spcAft>
                  <a:spcPct val="0"/>
                </a:spcAft>
                <a:defRPr sz="2000" b="1">
                  <a:solidFill>
                    <a:srgbClr val="FFFFFF"/>
                  </a:solidFill>
                  <a:latin typeface="Arial" charset="0"/>
                  <a:ea typeface="ＭＳ Ｐゴシック" charset="-128"/>
                </a:defRPr>
              </a:lvl8pPr>
              <a:lvl9pPr marL="3886200" indent="-228600" algn="ctr" eaLnBrk="0" fontAlgn="base" hangingPunct="0">
                <a:spcBef>
                  <a:spcPct val="0"/>
                </a:spcBef>
                <a:spcAft>
                  <a:spcPct val="0"/>
                </a:spcAft>
                <a:defRPr sz="2000" b="1">
                  <a:solidFill>
                    <a:srgbClr val="FFFFFF"/>
                  </a:solidFill>
                  <a:latin typeface="Arial" charset="0"/>
                  <a:ea typeface="ＭＳ Ｐゴシック" charset="-128"/>
                </a:defRPr>
              </a:lvl9pPr>
            </a:lstStyle>
            <a:p>
              <a:pPr algn="ctr" eaLnBrk="1" hangingPunct="1"/>
              <a:r>
                <a:rPr lang="en-US" altLang="en-US" sz="1200" b="0" dirty="0">
                  <a:solidFill>
                    <a:srgbClr val="7F7F7F"/>
                  </a:solidFill>
                  <a:latin typeface="+mn-lt"/>
                </a:rPr>
                <a:t>Supplier</a:t>
              </a:r>
              <a:endParaRPr lang="en-CA" altLang="en-US" sz="1200" b="0" dirty="0">
                <a:solidFill>
                  <a:srgbClr val="7F7F7F"/>
                </a:solidFill>
                <a:latin typeface="+mn-lt"/>
              </a:endParaRPr>
            </a:p>
          </p:txBody>
        </p:sp>
        <p:sp>
          <p:nvSpPr>
            <p:cNvPr id="36" name="Rectangle 6">
              <a:extLst>
                <a:ext uri="{FF2B5EF4-FFF2-40B4-BE49-F238E27FC236}">
                  <a16:creationId xmlns:a16="http://schemas.microsoft.com/office/drawing/2014/main" id="{80338309-BC7D-BA43-82EB-2959CDBF5708}"/>
                </a:ext>
              </a:extLst>
            </p:cNvPr>
            <p:cNvSpPr>
              <a:spLocks noChangeArrowheads="1"/>
            </p:cNvSpPr>
            <p:nvPr/>
          </p:nvSpPr>
          <p:spPr bwMode="blackWhite">
            <a:xfrm>
              <a:off x="1585912" y="1718654"/>
              <a:ext cx="995363" cy="195263"/>
            </a:xfrm>
            <a:prstGeom prst="rect">
              <a:avLst/>
            </a:prstGeom>
            <a:noFill/>
            <a:ln w="28575">
              <a:solidFill>
                <a:srgbClr val="7F7F7F"/>
              </a:solidFill>
              <a:miter lim="800000"/>
              <a:headEnd/>
              <a:tailEnd/>
            </a:ln>
          </p:spPr>
          <p:txBody>
            <a:bodyPr wrap="none" lIns="67500" tIns="35100" rIns="67500" bIns="35100" anchor="ctr"/>
            <a:lstStyle>
              <a:lvl1pPr eaLnBrk="0" hangingPunct="0">
                <a:defRPr sz="2000" b="1">
                  <a:solidFill>
                    <a:srgbClr val="FFFFFF"/>
                  </a:solidFill>
                  <a:latin typeface="Arial" charset="0"/>
                  <a:ea typeface="ＭＳ Ｐゴシック" charset="-128"/>
                </a:defRPr>
              </a:lvl1pPr>
              <a:lvl2pPr marL="742950" indent="-285750" eaLnBrk="0" hangingPunct="0">
                <a:defRPr sz="2000" b="1">
                  <a:solidFill>
                    <a:srgbClr val="FFFFFF"/>
                  </a:solidFill>
                  <a:latin typeface="Arial" charset="0"/>
                  <a:ea typeface="ＭＳ Ｐゴシック" charset="-128"/>
                </a:defRPr>
              </a:lvl2pPr>
              <a:lvl3pPr marL="1143000" indent="-228600" eaLnBrk="0" hangingPunct="0">
                <a:defRPr sz="2000" b="1">
                  <a:solidFill>
                    <a:srgbClr val="FFFFFF"/>
                  </a:solidFill>
                  <a:latin typeface="Arial" charset="0"/>
                  <a:ea typeface="ＭＳ Ｐゴシック" charset="-128"/>
                </a:defRPr>
              </a:lvl3pPr>
              <a:lvl4pPr marL="1600200" indent="-228600" eaLnBrk="0" hangingPunct="0">
                <a:defRPr sz="2000" b="1">
                  <a:solidFill>
                    <a:srgbClr val="FFFFFF"/>
                  </a:solidFill>
                  <a:latin typeface="Arial" charset="0"/>
                  <a:ea typeface="ＭＳ Ｐゴシック" charset="-128"/>
                </a:defRPr>
              </a:lvl4pPr>
              <a:lvl5pPr marL="2057400" indent="-228600" eaLnBrk="0" hangingPunct="0">
                <a:defRPr sz="2000" b="1">
                  <a:solidFill>
                    <a:srgbClr val="FFFFFF"/>
                  </a:solidFill>
                  <a:latin typeface="Arial" charset="0"/>
                  <a:ea typeface="ＭＳ Ｐゴシック" charset="-128"/>
                </a:defRPr>
              </a:lvl5pPr>
              <a:lvl6pPr marL="2514600" indent="-228600" algn="ctr" eaLnBrk="0" fontAlgn="base" hangingPunct="0">
                <a:spcBef>
                  <a:spcPct val="0"/>
                </a:spcBef>
                <a:spcAft>
                  <a:spcPct val="0"/>
                </a:spcAft>
                <a:defRPr sz="2000" b="1">
                  <a:solidFill>
                    <a:srgbClr val="FFFFFF"/>
                  </a:solidFill>
                  <a:latin typeface="Arial" charset="0"/>
                  <a:ea typeface="ＭＳ Ｐゴシック" charset="-128"/>
                </a:defRPr>
              </a:lvl6pPr>
              <a:lvl7pPr marL="2971800" indent="-228600" algn="ctr" eaLnBrk="0" fontAlgn="base" hangingPunct="0">
                <a:spcBef>
                  <a:spcPct val="0"/>
                </a:spcBef>
                <a:spcAft>
                  <a:spcPct val="0"/>
                </a:spcAft>
                <a:defRPr sz="2000" b="1">
                  <a:solidFill>
                    <a:srgbClr val="FFFFFF"/>
                  </a:solidFill>
                  <a:latin typeface="Arial" charset="0"/>
                  <a:ea typeface="ＭＳ Ｐゴシック" charset="-128"/>
                </a:defRPr>
              </a:lvl7pPr>
              <a:lvl8pPr marL="3429000" indent="-228600" algn="ctr" eaLnBrk="0" fontAlgn="base" hangingPunct="0">
                <a:spcBef>
                  <a:spcPct val="0"/>
                </a:spcBef>
                <a:spcAft>
                  <a:spcPct val="0"/>
                </a:spcAft>
                <a:defRPr sz="2000" b="1">
                  <a:solidFill>
                    <a:srgbClr val="FFFFFF"/>
                  </a:solidFill>
                  <a:latin typeface="Arial" charset="0"/>
                  <a:ea typeface="ＭＳ Ｐゴシック" charset="-128"/>
                </a:defRPr>
              </a:lvl8pPr>
              <a:lvl9pPr marL="3886200" indent="-228600" algn="ctr" eaLnBrk="0" fontAlgn="base" hangingPunct="0">
                <a:spcBef>
                  <a:spcPct val="0"/>
                </a:spcBef>
                <a:spcAft>
                  <a:spcPct val="0"/>
                </a:spcAft>
                <a:defRPr sz="2000" b="1">
                  <a:solidFill>
                    <a:srgbClr val="FFFFFF"/>
                  </a:solidFill>
                  <a:latin typeface="Arial" charset="0"/>
                  <a:ea typeface="ＭＳ Ｐゴシック" charset="-128"/>
                </a:defRPr>
              </a:lvl9pPr>
            </a:lstStyle>
            <a:p>
              <a:pPr algn="ctr" eaLnBrk="1" hangingPunct="1"/>
              <a:r>
                <a:rPr lang="en-US" altLang="en-US" sz="1200" b="0" dirty="0">
                  <a:solidFill>
                    <a:srgbClr val="7F7F7F"/>
                  </a:solidFill>
                  <a:latin typeface="+mn-lt"/>
                </a:rPr>
                <a:t>Supplier</a:t>
              </a:r>
              <a:endParaRPr lang="en-CA" altLang="en-US" sz="1200" b="0" dirty="0">
                <a:solidFill>
                  <a:srgbClr val="7F7F7F"/>
                </a:solidFill>
                <a:latin typeface="+mn-lt"/>
              </a:endParaRPr>
            </a:p>
          </p:txBody>
        </p:sp>
        <p:sp>
          <p:nvSpPr>
            <p:cNvPr id="37" name="Rectangle 7">
              <a:extLst>
                <a:ext uri="{FF2B5EF4-FFF2-40B4-BE49-F238E27FC236}">
                  <a16:creationId xmlns:a16="http://schemas.microsoft.com/office/drawing/2014/main" id="{EB506F8F-A6C0-0E49-B2C1-60CD6F67D91D}"/>
                </a:ext>
              </a:extLst>
            </p:cNvPr>
            <p:cNvSpPr>
              <a:spLocks noChangeArrowheads="1"/>
            </p:cNvSpPr>
            <p:nvPr/>
          </p:nvSpPr>
          <p:spPr bwMode="blackWhite">
            <a:xfrm>
              <a:off x="1585912" y="2009167"/>
              <a:ext cx="995363" cy="195263"/>
            </a:xfrm>
            <a:prstGeom prst="rect">
              <a:avLst/>
            </a:prstGeom>
            <a:noFill/>
            <a:ln w="28575">
              <a:solidFill>
                <a:srgbClr val="7F7F7F"/>
              </a:solidFill>
              <a:miter lim="800000"/>
              <a:headEnd/>
              <a:tailEnd/>
            </a:ln>
          </p:spPr>
          <p:txBody>
            <a:bodyPr wrap="none" lIns="67500" tIns="35100" rIns="67500" bIns="35100" anchor="ctr"/>
            <a:lstStyle>
              <a:lvl1pPr eaLnBrk="0" hangingPunct="0">
                <a:defRPr sz="2000" b="1">
                  <a:solidFill>
                    <a:srgbClr val="FFFFFF"/>
                  </a:solidFill>
                  <a:latin typeface="Arial" charset="0"/>
                  <a:ea typeface="ＭＳ Ｐゴシック" charset="-128"/>
                </a:defRPr>
              </a:lvl1pPr>
              <a:lvl2pPr marL="742950" indent="-285750" eaLnBrk="0" hangingPunct="0">
                <a:defRPr sz="2000" b="1">
                  <a:solidFill>
                    <a:srgbClr val="FFFFFF"/>
                  </a:solidFill>
                  <a:latin typeface="Arial" charset="0"/>
                  <a:ea typeface="ＭＳ Ｐゴシック" charset="-128"/>
                </a:defRPr>
              </a:lvl2pPr>
              <a:lvl3pPr marL="1143000" indent="-228600" eaLnBrk="0" hangingPunct="0">
                <a:defRPr sz="2000" b="1">
                  <a:solidFill>
                    <a:srgbClr val="FFFFFF"/>
                  </a:solidFill>
                  <a:latin typeface="Arial" charset="0"/>
                  <a:ea typeface="ＭＳ Ｐゴシック" charset="-128"/>
                </a:defRPr>
              </a:lvl3pPr>
              <a:lvl4pPr marL="1600200" indent="-228600" eaLnBrk="0" hangingPunct="0">
                <a:defRPr sz="2000" b="1">
                  <a:solidFill>
                    <a:srgbClr val="FFFFFF"/>
                  </a:solidFill>
                  <a:latin typeface="Arial" charset="0"/>
                  <a:ea typeface="ＭＳ Ｐゴシック" charset="-128"/>
                </a:defRPr>
              </a:lvl4pPr>
              <a:lvl5pPr marL="2057400" indent="-228600" eaLnBrk="0" hangingPunct="0">
                <a:defRPr sz="2000" b="1">
                  <a:solidFill>
                    <a:srgbClr val="FFFFFF"/>
                  </a:solidFill>
                  <a:latin typeface="Arial" charset="0"/>
                  <a:ea typeface="ＭＳ Ｐゴシック" charset="-128"/>
                </a:defRPr>
              </a:lvl5pPr>
              <a:lvl6pPr marL="2514600" indent="-228600" algn="ctr" eaLnBrk="0" fontAlgn="base" hangingPunct="0">
                <a:spcBef>
                  <a:spcPct val="0"/>
                </a:spcBef>
                <a:spcAft>
                  <a:spcPct val="0"/>
                </a:spcAft>
                <a:defRPr sz="2000" b="1">
                  <a:solidFill>
                    <a:srgbClr val="FFFFFF"/>
                  </a:solidFill>
                  <a:latin typeface="Arial" charset="0"/>
                  <a:ea typeface="ＭＳ Ｐゴシック" charset="-128"/>
                </a:defRPr>
              </a:lvl6pPr>
              <a:lvl7pPr marL="2971800" indent="-228600" algn="ctr" eaLnBrk="0" fontAlgn="base" hangingPunct="0">
                <a:spcBef>
                  <a:spcPct val="0"/>
                </a:spcBef>
                <a:spcAft>
                  <a:spcPct val="0"/>
                </a:spcAft>
                <a:defRPr sz="2000" b="1">
                  <a:solidFill>
                    <a:srgbClr val="FFFFFF"/>
                  </a:solidFill>
                  <a:latin typeface="Arial" charset="0"/>
                  <a:ea typeface="ＭＳ Ｐゴシック" charset="-128"/>
                </a:defRPr>
              </a:lvl7pPr>
              <a:lvl8pPr marL="3429000" indent="-228600" algn="ctr" eaLnBrk="0" fontAlgn="base" hangingPunct="0">
                <a:spcBef>
                  <a:spcPct val="0"/>
                </a:spcBef>
                <a:spcAft>
                  <a:spcPct val="0"/>
                </a:spcAft>
                <a:defRPr sz="2000" b="1">
                  <a:solidFill>
                    <a:srgbClr val="FFFFFF"/>
                  </a:solidFill>
                  <a:latin typeface="Arial" charset="0"/>
                  <a:ea typeface="ＭＳ Ｐゴシック" charset="-128"/>
                </a:defRPr>
              </a:lvl8pPr>
              <a:lvl9pPr marL="3886200" indent="-228600" algn="ctr" eaLnBrk="0" fontAlgn="base" hangingPunct="0">
                <a:spcBef>
                  <a:spcPct val="0"/>
                </a:spcBef>
                <a:spcAft>
                  <a:spcPct val="0"/>
                </a:spcAft>
                <a:defRPr sz="2000" b="1">
                  <a:solidFill>
                    <a:srgbClr val="FFFFFF"/>
                  </a:solidFill>
                  <a:latin typeface="Arial" charset="0"/>
                  <a:ea typeface="ＭＳ Ｐゴシック" charset="-128"/>
                </a:defRPr>
              </a:lvl9pPr>
            </a:lstStyle>
            <a:p>
              <a:pPr algn="ctr" eaLnBrk="1" hangingPunct="1"/>
              <a:r>
                <a:rPr lang="en-US" altLang="en-US" sz="1200" b="0" dirty="0">
                  <a:solidFill>
                    <a:srgbClr val="7F7F7F"/>
                  </a:solidFill>
                  <a:latin typeface="+mn-lt"/>
                </a:rPr>
                <a:t>Supplier</a:t>
              </a:r>
              <a:endParaRPr lang="en-CA" altLang="en-US" sz="1200" b="0" dirty="0">
                <a:solidFill>
                  <a:srgbClr val="7F7F7F"/>
                </a:solidFill>
                <a:latin typeface="+mn-lt"/>
              </a:endParaRPr>
            </a:p>
          </p:txBody>
        </p:sp>
        <p:sp>
          <p:nvSpPr>
            <p:cNvPr id="38" name="Rectangle 8">
              <a:extLst>
                <a:ext uri="{FF2B5EF4-FFF2-40B4-BE49-F238E27FC236}">
                  <a16:creationId xmlns:a16="http://schemas.microsoft.com/office/drawing/2014/main" id="{BA621B18-6710-9446-9240-028C0EDDEA6C}"/>
                </a:ext>
              </a:extLst>
            </p:cNvPr>
            <p:cNvSpPr>
              <a:spLocks noChangeArrowheads="1"/>
            </p:cNvSpPr>
            <p:nvPr/>
          </p:nvSpPr>
          <p:spPr bwMode="blackWhite">
            <a:xfrm>
              <a:off x="6471047" y="1120960"/>
              <a:ext cx="995363" cy="195263"/>
            </a:xfrm>
            <a:prstGeom prst="rect">
              <a:avLst/>
            </a:prstGeom>
            <a:noFill/>
            <a:ln w="28575">
              <a:solidFill>
                <a:srgbClr val="7F7F7F"/>
              </a:solidFill>
              <a:miter lim="800000"/>
              <a:headEnd/>
              <a:tailEnd/>
            </a:ln>
          </p:spPr>
          <p:txBody>
            <a:bodyPr wrap="none" lIns="67500" tIns="35100" rIns="67500" bIns="35100" anchor="ctr"/>
            <a:lstStyle>
              <a:lvl1pPr eaLnBrk="0" hangingPunct="0">
                <a:defRPr sz="2000" b="1">
                  <a:solidFill>
                    <a:srgbClr val="FFFFFF"/>
                  </a:solidFill>
                  <a:latin typeface="Arial" charset="0"/>
                  <a:ea typeface="ＭＳ Ｐゴシック" charset="-128"/>
                </a:defRPr>
              </a:lvl1pPr>
              <a:lvl2pPr marL="742950" indent="-285750" eaLnBrk="0" hangingPunct="0">
                <a:defRPr sz="2000" b="1">
                  <a:solidFill>
                    <a:srgbClr val="FFFFFF"/>
                  </a:solidFill>
                  <a:latin typeface="Arial" charset="0"/>
                  <a:ea typeface="ＭＳ Ｐゴシック" charset="-128"/>
                </a:defRPr>
              </a:lvl2pPr>
              <a:lvl3pPr marL="1143000" indent="-228600" eaLnBrk="0" hangingPunct="0">
                <a:defRPr sz="2000" b="1">
                  <a:solidFill>
                    <a:srgbClr val="FFFFFF"/>
                  </a:solidFill>
                  <a:latin typeface="Arial" charset="0"/>
                  <a:ea typeface="ＭＳ Ｐゴシック" charset="-128"/>
                </a:defRPr>
              </a:lvl3pPr>
              <a:lvl4pPr marL="1600200" indent="-228600" eaLnBrk="0" hangingPunct="0">
                <a:defRPr sz="2000" b="1">
                  <a:solidFill>
                    <a:srgbClr val="FFFFFF"/>
                  </a:solidFill>
                  <a:latin typeface="Arial" charset="0"/>
                  <a:ea typeface="ＭＳ Ｐゴシック" charset="-128"/>
                </a:defRPr>
              </a:lvl4pPr>
              <a:lvl5pPr marL="2057400" indent="-228600" eaLnBrk="0" hangingPunct="0">
                <a:defRPr sz="2000" b="1">
                  <a:solidFill>
                    <a:srgbClr val="FFFFFF"/>
                  </a:solidFill>
                  <a:latin typeface="Arial" charset="0"/>
                  <a:ea typeface="ＭＳ Ｐゴシック" charset="-128"/>
                </a:defRPr>
              </a:lvl5pPr>
              <a:lvl6pPr marL="2514600" indent="-228600" algn="ctr" eaLnBrk="0" fontAlgn="base" hangingPunct="0">
                <a:spcBef>
                  <a:spcPct val="0"/>
                </a:spcBef>
                <a:spcAft>
                  <a:spcPct val="0"/>
                </a:spcAft>
                <a:defRPr sz="2000" b="1">
                  <a:solidFill>
                    <a:srgbClr val="FFFFFF"/>
                  </a:solidFill>
                  <a:latin typeface="Arial" charset="0"/>
                  <a:ea typeface="ＭＳ Ｐゴシック" charset="-128"/>
                </a:defRPr>
              </a:lvl6pPr>
              <a:lvl7pPr marL="2971800" indent="-228600" algn="ctr" eaLnBrk="0" fontAlgn="base" hangingPunct="0">
                <a:spcBef>
                  <a:spcPct val="0"/>
                </a:spcBef>
                <a:spcAft>
                  <a:spcPct val="0"/>
                </a:spcAft>
                <a:defRPr sz="2000" b="1">
                  <a:solidFill>
                    <a:srgbClr val="FFFFFF"/>
                  </a:solidFill>
                  <a:latin typeface="Arial" charset="0"/>
                  <a:ea typeface="ＭＳ Ｐゴシック" charset="-128"/>
                </a:defRPr>
              </a:lvl7pPr>
              <a:lvl8pPr marL="3429000" indent="-228600" algn="ctr" eaLnBrk="0" fontAlgn="base" hangingPunct="0">
                <a:spcBef>
                  <a:spcPct val="0"/>
                </a:spcBef>
                <a:spcAft>
                  <a:spcPct val="0"/>
                </a:spcAft>
                <a:defRPr sz="2000" b="1">
                  <a:solidFill>
                    <a:srgbClr val="FFFFFF"/>
                  </a:solidFill>
                  <a:latin typeface="Arial" charset="0"/>
                  <a:ea typeface="ＭＳ Ｐゴシック" charset="-128"/>
                </a:defRPr>
              </a:lvl8pPr>
              <a:lvl9pPr marL="3886200" indent="-228600" algn="ctr" eaLnBrk="0" fontAlgn="base" hangingPunct="0">
                <a:spcBef>
                  <a:spcPct val="0"/>
                </a:spcBef>
                <a:spcAft>
                  <a:spcPct val="0"/>
                </a:spcAft>
                <a:defRPr sz="2000" b="1">
                  <a:solidFill>
                    <a:srgbClr val="FFFFFF"/>
                  </a:solidFill>
                  <a:latin typeface="Arial" charset="0"/>
                  <a:ea typeface="ＭＳ Ｐゴシック" charset="-128"/>
                </a:defRPr>
              </a:lvl9pPr>
            </a:lstStyle>
            <a:p>
              <a:pPr algn="ctr" eaLnBrk="1" hangingPunct="1"/>
              <a:r>
                <a:rPr lang="en-US" altLang="en-US" sz="1200" b="0" dirty="0">
                  <a:solidFill>
                    <a:srgbClr val="7F7F7F"/>
                  </a:solidFill>
                  <a:latin typeface="+mn-lt"/>
                </a:rPr>
                <a:t>Buyer</a:t>
              </a:r>
              <a:endParaRPr lang="en-CA" altLang="en-US" sz="1200" b="0" dirty="0">
                <a:solidFill>
                  <a:srgbClr val="7F7F7F"/>
                </a:solidFill>
                <a:latin typeface="+mn-lt"/>
              </a:endParaRPr>
            </a:p>
          </p:txBody>
        </p:sp>
        <p:sp>
          <p:nvSpPr>
            <p:cNvPr id="39" name="Rectangle 9">
              <a:extLst>
                <a:ext uri="{FF2B5EF4-FFF2-40B4-BE49-F238E27FC236}">
                  <a16:creationId xmlns:a16="http://schemas.microsoft.com/office/drawing/2014/main" id="{47C07D4B-C7C9-5B4B-8139-6323372AC744}"/>
                </a:ext>
              </a:extLst>
            </p:cNvPr>
            <p:cNvSpPr>
              <a:spLocks noChangeArrowheads="1"/>
            </p:cNvSpPr>
            <p:nvPr/>
          </p:nvSpPr>
          <p:spPr bwMode="blackWhite">
            <a:xfrm>
              <a:off x="6471047" y="1411473"/>
              <a:ext cx="995363" cy="195263"/>
            </a:xfrm>
            <a:prstGeom prst="rect">
              <a:avLst/>
            </a:prstGeom>
            <a:noFill/>
            <a:ln w="28575">
              <a:solidFill>
                <a:srgbClr val="7F7F7F"/>
              </a:solidFill>
              <a:miter lim="800000"/>
              <a:headEnd/>
              <a:tailEnd/>
            </a:ln>
          </p:spPr>
          <p:txBody>
            <a:bodyPr wrap="none" lIns="67500" tIns="35100" rIns="67500" bIns="35100" anchor="ctr"/>
            <a:lstStyle>
              <a:lvl1pPr eaLnBrk="0" hangingPunct="0">
                <a:defRPr sz="2000" b="1">
                  <a:solidFill>
                    <a:srgbClr val="FFFFFF"/>
                  </a:solidFill>
                  <a:latin typeface="Arial" charset="0"/>
                  <a:ea typeface="ＭＳ Ｐゴシック" charset="-128"/>
                </a:defRPr>
              </a:lvl1pPr>
              <a:lvl2pPr marL="742950" indent="-285750" eaLnBrk="0" hangingPunct="0">
                <a:defRPr sz="2000" b="1">
                  <a:solidFill>
                    <a:srgbClr val="FFFFFF"/>
                  </a:solidFill>
                  <a:latin typeface="Arial" charset="0"/>
                  <a:ea typeface="ＭＳ Ｐゴシック" charset="-128"/>
                </a:defRPr>
              </a:lvl2pPr>
              <a:lvl3pPr marL="1143000" indent="-228600" eaLnBrk="0" hangingPunct="0">
                <a:defRPr sz="2000" b="1">
                  <a:solidFill>
                    <a:srgbClr val="FFFFFF"/>
                  </a:solidFill>
                  <a:latin typeface="Arial" charset="0"/>
                  <a:ea typeface="ＭＳ Ｐゴシック" charset="-128"/>
                </a:defRPr>
              </a:lvl3pPr>
              <a:lvl4pPr marL="1600200" indent="-228600" eaLnBrk="0" hangingPunct="0">
                <a:defRPr sz="2000" b="1">
                  <a:solidFill>
                    <a:srgbClr val="FFFFFF"/>
                  </a:solidFill>
                  <a:latin typeface="Arial" charset="0"/>
                  <a:ea typeface="ＭＳ Ｐゴシック" charset="-128"/>
                </a:defRPr>
              </a:lvl4pPr>
              <a:lvl5pPr marL="2057400" indent="-228600" eaLnBrk="0" hangingPunct="0">
                <a:defRPr sz="2000" b="1">
                  <a:solidFill>
                    <a:srgbClr val="FFFFFF"/>
                  </a:solidFill>
                  <a:latin typeface="Arial" charset="0"/>
                  <a:ea typeface="ＭＳ Ｐゴシック" charset="-128"/>
                </a:defRPr>
              </a:lvl5pPr>
              <a:lvl6pPr marL="2514600" indent="-228600" algn="ctr" eaLnBrk="0" fontAlgn="base" hangingPunct="0">
                <a:spcBef>
                  <a:spcPct val="0"/>
                </a:spcBef>
                <a:spcAft>
                  <a:spcPct val="0"/>
                </a:spcAft>
                <a:defRPr sz="2000" b="1">
                  <a:solidFill>
                    <a:srgbClr val="FFFFFF"/>
                  </a:solidFill>
                  <a:latin typeface="Arial" charset="0"/>
                  <a:ea typeface="ＭＳ Ｐゴシック" charset="-128"/>
                </a:defRPr>
              </a:lvl6pPr>
              <a:lvl7pPr marL="2971800" indent="-228600" algn="ctr" eaLnBrk="0" fontAlgn="base" hangingPunct="0">
                <a:spcBef>
                  <a:spcPct val="0"/>
                </a:spcBef>
                <a:spcAft>
                  <a:spcPct val="0"/>
                </a:spcAft>
                <a:defRPr sz="2000" b="1">
                  <a:solidFill>
                    <a:srgbClr val="FFFFFF"/>
                  </a:solidFill>
                  <a:latin typeface="Arial" charset="0"/>
                  <a:ea typeface="ＭＳ Ｐゴシック" charset="-128"/>
                </a:defRPr>
              </a:lvl7pPr>
              <a:lvl8pPr marL="3429000" indent="-228600" algn="ctr" eaLnBrk="0" fontAlgn="base" hangingPunct="0">
                <a:spcBef>
                  <a:spcPct val="0"/>
                </a:spcBef>
                <a:spcAft>
                  <a:spcPct val="0"/>
                </a:spcAft>
                <a:defRPr sz="2000" b="1">
                  <a:solidFill>
                    <a:srgbClr val="FFFFFF"/>
                  </a:solidFill>
                  <a:latin typeface="Arial" charset="0"/>
                  <a:ea typeface="ＭＳ Ｐゴシック" charset="-128"/>
                </a:defRPr>
              </a:lvl8pPr>
              <a:lvl9pPr marL="3886200" indent="-228600" algn="ctr" eaLnBrk="0" fontAlgn="base" hangingPunct="0">
                <a:spcBef>
                  <a:spcPct val="0"/>
                </a:spcBef>
                <a:spcAft>
                  <a:spcPct val="0"/>
                </a:spcAft>
                <a:defRPr sz="2000" b="1">
                  <a:solidFill>
                    <a:srgbClr val="FFFFFF"/>
                  </a:solidFill>
                  <a:latin typeface="Arial" charset="0"/>
                  <a:ea typeface="ＭＳ Ｐゴシック" charset="-128"/>
                </a:defRPr>
              </a:lvl9pPr>
            </a:lstStyle>
            <a:p>
              <a:pPr algn="ctr" eaLnBrk="1" hangingPunct="1"/>
              <a:r>
                <a:rPr lang="en-US" altLang="en-US" sz="1200" b="0" dirty="0">
                  <a:solidFill>
                    <a:srgbClr val="7F7F7F"/>
                  </a:solidFill>
                  <a:latin typeface="+mn-lt"/>
                </a:rPr>
                <a:t>Buyer</a:t>
              </a:r>
              <a:endParaRPr lang="en-CA" altLang="en-US" sz="1200" b="0" dirty="0">
                <a:solidFill>
                  <a:srgbClr val="7F7F7F"/>
                </a:solidFill>
                <a:latin typeface="+mn-lt"/>
              </a:endParaRPr>
            </a:p>
          </p:txBody>
        </p:sp>
        <p:sp>
          <p:nvSpPr>
            <p:cNvPr id="40" name="Rectangle 10">
              <a:extLst>
                <a:ext uri="{FF2B5EF4-FFF2-40B4-BE49-F238E27FC236}">
                  <a16:creationId xmlns:a16="http://schemas.microsoft.com/office/drawing/2014/main" id="{66EC94AD-EBD6-1649-B195-624F72F77064}"/>
                </a:ext>
              </a:extLst>
            </p:cNvPr>
            <p:cNvSpPr>
              <a:spLocks noChangeArrowheads="1"/>
            </p:cNvSpPr>
            <p:nvPr/>
          </p:nvSpPr>
          <p:spPr bwMode="blackWhite">
            <a:xfrm>
              <a:off x="6471047" y="1711510"/>
              <a:ext cx="995363" cy="195263"/>
            </a:xfrm>
            <a:prstGeom prst="rect">
              <a:avLst/>
            </a:prstGeom>
            <a:noFill/>
            <a:ln w="28575">
              <a:solidFill>
                <a:srgbClr val="7F7F7F"/>
              </a:solidFill>
              <a:miter lim="800000"/>
              <a:headEnd/>
              <a:tailEnd/>
            </a:ln>
          </p:spPr>
          <p:txBody>
            <a:bodyPr wrap="none" lIns="67500" tIns="35100" rIns="67500" bIns="35100" anchor="ctr"/>
            <a:lstStyle>
              <a:lvl1pPr eaLnBrk="0" hangingPunct="0">
                <a:defRPr sz="2000" b="1">
                  <a:solidFill>
                    <a:srgbClr val="FFFFFF"/>
                  </a:solidFill>
                  <a:latin typeface="Arial" charset="0"/>
                  <a:ea typeface="ＭＳ Ｐゴシック" charset="-128"/>
                </a:defRPr>
              </a:lvl1pPr>
              <a:lvl2pPr marL="742950" indent="-285750" eaLnBrk="0" hangingPunct="0">
                <a:defRPr sz="2000" b="1">
                  <a:solidFill>
                    <a:srgbClr val="FFFFFF"/>
                  </a:solidFill>
                  <a:latin typeface="Arial" charset="0"/>
                  <a:ea typeface="ＭＳ Ｐゴシック" charset="-128"/>
                </a:defRPr>
              </a:lvl2pPr>
              <a:lvl3pPr marL="1143000" indent="-228600" eaLnBrk="0" hangingPunct="0">
                <a:defRPr sz="2000" b="1">
                  <a:solidFill>
                    <a:srgbClr val="FFFFFF"/>
                  </a:solidFill>
                  <a:latin typeface="Arial" charset="0"/>
                  <a:ea typeface="ＭＳ Ｐゴシック" charset="-128"/>
                </a:defRPr>
              </a:lvl3pPr>
              <a:lvl4pPr marL="1600200" indent="-228600" eaLnBrk="0" hangingPunct="0">
                <a:defRPr sz="2000" b="1">
                  <a:solidFill>
                    <a:srgbClr val="FFFFFF"/>
                  </a:solidFill>
                  <a:latin typeface="Arial" charset="0"/>
                  <a:ea typeface="ＭＳ Ｐゴシック" charset="-128"/>
                </a:defRPr>
              </a:lvl4pPr>
              <a:lvl5pPr marL="2057400" indent="-228600" eaLnBrk="0" hangingPunct="0">
                <a:defRPr sz="2000" b="1">
                  <a:solidFill>
                    <a:srgbClr val="FFFFFF"/>
                  </a:solidFill>
                  <a:latin typeface="Arial" charset="0"/>
                  <a:ea typeface="ＭＳ Ｐゴシック" charset="-128"/>
                </a:defRPr>
              </a:lvl5pPr>
              <a:lvl6pPr marL="2514600" indent="-228600" algn="ctr" eaLnBrk="0" fontAlgn="base" hangingPunct="0">
                <a:spcBef>
                  <a:spcPct val="0"/>
                </a:spcBef>
                <a:spcAft>
                  <a:spcPct val="0"/>
                </a:spcAft>
                <a:defRPr sz="2000" b="1">
                  <a:solidFill>
                    <a:srgbClr val="FFFFFF"/>
                  </a:solidFill>
                  <a:latin typeface="Arial" charset="0"/>
                  <a:ea typeface="ＭＳ Ｐゴシック" charset="-128"/>
                </a:defRPr>
              </a:lvl6pPr>
              <a:lvl7pPr marL="2971800" indent="-228600" algn="ctr" eaLnBrk="0" fontAlgn="base" hangingPunct="0">
                <a:spcBef>
                  <a:spcPct val="0"/>
                </a:spcBef>
                <a:spcAft>
                  <a:spcPct val="0"/>
                </a:spcAft>
                <a:defRPr sz="2000" b="1">
                  <a:solidFill>
                    <a:srgbClr val="FFFFFF"/>
                  </a:solidFill>
                  <a:latin typeface="Arial" charset="0"/>
                  <a:ea typeface="ＭＳ Ｐゴシック" charset="-128"/>
                </a:defRPr>
              </a:lvl7pPr>
              <a:lvl8pPr marL="3429000" indent="-228600" algn="ctr" eaLnBrk="0" fontAlgn="base" hangingPunct="0">
                <a:spcBef>
                  <a:spcPct val="0"/>
                </a:spcBef>
                <a:spcAft>
                  <a:spcPct val="0"/>
                </a:spcAft>
                <a:defRPr sz="2000" b="1">
                  <a:solidFill>
                    <a:srgbClr val="FFFFFF"/>
                  </a:solidFill>
                  <a:latin typeface="Arial" charset="0"/>
                  <a:ea typeface="ＭＳ Ｐゴシック" charset="-128"/>
                </a:defRPr>
              </a:lvl8pPr>
              <a:lvl9pPr marL="3886200" indent="-228600" algn="ctr" eaLnBrk="0" fontAlgn="base" hangingPunct="0">
                <a:spcBef>
                  <a:spcPct val="0"/>
                </a:spcBef>
                <a:spcAft>
                  <a:spcPct val="0"/>
                </a:spcAft>
                <a:defRPr sz="2000" b="1">
                  <a:solidFill>
                    <a:srgbClr val="FFFFFF"/>
                  </a:solidFill>
                  <a:latin typeface="Arial" charset="0"/>
                  <a:ea typeface="ＭＳ Ｐゴシック" charset="-128"/>
                </a:defRPr>
              </a:lvl9pPr>
            </a:lstStyle>
            <a:p>
              <a:pPr algn="ctr" eaLnBrk="1" hangingPunct="1"/>
              <a:r>
                <a:rPr lang="en-US" altLang="en-US" sz="1200" b="0" dirty="0">
                  <a:solidFill>
                    <a:srgbClr val="7F7F7F"/>
                  </a:solidFill>
                  <a:latin typeface="+mn-lt"/>
                </a:rPr>
                <a:t>Buyer</a:t>
              </a:r>
              <a:endParaRPr lang="en-CA" altLang="en-US" sz="1200" b="0" dirty="0">
                <a:solidFill>
                  <a:srgbClr val="7F7F7F"/>
                </a:solidFill>
                <a:latin typeface="+mn-lt"/>
              </a:endParaRPr>
            </a:p>
          </p:txBody>
        </p:sp>
        <p:sp>
          <p:nvSpPr>
            <p:cNvPr id="41" name="Rectangle 11">
              <a:extLst>
                <a:ext uri="{FF2B5EF4-FFF2-40B4-BE49-F238E27FC236}">
                  <a16:creationId xmlns:a16="http://schemas.microsoft.com/office/drawing/2014/main" id="{8EE05E10-E824-C044-BDD2-FD32C89463EF}"/>
                </a:ext>
              </a:extLst>
            </p:cNvPr>
            <p:cNvSpPr>
              <a:spLocks noChangeArrowheads="1"/>
            </p:cNvSpPr>
            <p:nvPr/>
          </p:nvSpPr>
          <p:spPr bwMode="blackWhite">
            <a:xfrm>
              <a:off x="6471047" y="2002023"/>
              <a:ext cx="995363" cy="195263"/>
            </a:xfrm>
            <a:prstGeom prst="rect">
              <a:avLst/>
            </a:prstGeom>
            <a:noFill/>
            <a:ln w="28575">
              <a:solidFill>
                <a:srgbClr val="7F7F7F"/>
              </a:solidFill>
              <a:miter lim="800000"/>
              <a:headEnd/>
              <a:tailEnd/>
            </a:ln>
          </p:spPr>
          <p:txBody>
            <a:bodyPr wrap="none" lIns="67500" tIns="35100" rIns="67500" bIns="35100" anchor="ctr"/>
            <a:lstStyle>
              <a:lvl1pPr eaLnBrk="0" hangingPunct="0">
                <a:defRPr sz="2000" b="1">
                  <a:solidFill>
                    <a:srgbClr val="FFFFFF"/>
                  </a:solidFill>
                  <a:latin typeface="Arial" charset="0"/>
                  <a:ea typeface="ＭＳ Ｐゴシック" charset="-128"/>
                </a:defRPr>
              </a:lvl1pPr>
              <a:lvl2pPr marL="742950" indent="-285750" eaLnBrk="0" hangingPunct="0">
                <a:defRPr sz="2000" b="1">
                  <a:solidFill>
                    <a:srgbClr val="FFFFFF"/>
                  </a:solidFill>
                  <a:latin typeface="Arial" charset="0"/>
                  <a:ea typeface="ＭＳ Ｐゴシック" charset="-128"/>
                </a:defRPr>
              </a:lvl2pPr>
              <a:lvl3pPr marL="1143000" indent="-228600" eaLnBrk="0" hangingPunct="0">
                <a:defRPr sz="2000" b="1">
                  <a:solidFill>
                    <a:srgbClr val="FFFFFF"/>
                  </a:solidFill>
                  <a:latin typeface="Arial" charset="0"/>
                  <a:ea typeface="ＭＳ Ｐゴシック" charset="-128"/>
                </a:defRPr>
              </a:lvl3pPr>
              <a:lvl4pPr marL="1600200" indent="-228600" eaLnBrk="0" hangingPunct="0">
                <a:defRPr sz="2000" b="1">
                  <a:solidFill>
                    <a:srgbClr val="FFFFFF"/>
                  </a:solidFill>
                  <a:latin typeface="Arial" charset="0"/>
                  <a:ea typeface="ＭＳ Ｐゴシック" charset="-128"/>
                </a:defRPr>
              </a:lvl4pPr>
              <a:lvl5pPr marL="2057400" indent="-228600" eaLnBrk="0" hangingPunct="0">
                <a:defRPr sz="2000" b="1">
                  <a:solidFill>
                    <a:srgbClr val="FFFFFF"/>
                  </a:solidFill>
                  <a:latin typeface="Arial" charset="0"/>
                  <a:ea typeface="ＭＳ Ｐゴシック" charset="-128"/>
                </a:defRPr>
              </a:lvl5pPr>
              <a:lvl6pPr marL="2514600" indent="-228600" algn="ctr" eaLnBrk="0" fontAlgn="base" hangingPunct="0">
                <a:spcBef>
                  <a:spcPct val="0"/>
                </a:spcBef>
                <a:spcAft>
                  <a:spcPct val="0"/>
                </a:spcAft>
                <a:defRPr sz="2000" b="1">
                  <a:solidFill>
                    <a:srgbClr val="FFFFFF"/>
                  </a:solidFill>
                  <a:latin typeface="Arial" charset="0"/>
                  <a:ea typeface="ＭＳ Ｐゴシック" charset="-128"/>
                </a:defRPr>
              </a:lvl6pPr>
              <a:lvl7pPr marL="2971800" indent="-228600" algn="ctr" eaLnBrk="0" fontAlgn="base" hangingPunct="0">
                <a:spcBef>
                  <a:spcPct val="0"/>
                </a:spcBef>
                <a:spcAft>
                  <a:spcPct val="0"/>
                </a:spcAft>
                <a:defRPr sz="2000" b="1">
                  <a:solidFill>
                    <a:srgbClr val="FFFFFF"/>
                  </a:solidFill>
                  <a:latin typeface="Arial" charset="0"/>
                  <a:ea typeface="ＭＳ Ｐゴシック" charset="-128"/>
                </a:defRPr>
              </a:lvl7pPr>
              <a:lvl8pPr marL="3429000" indent="-228600" algn="ctr" eaLnBrk="0" fontAlgn="base" hangingPunct="0">
                <a:spcBef>
                  <a:spcPct val="0"/>
                </a:spcBef>
                <a:spcAft>
                  <a:spcPct val="0"/>
                </a:spcAft>
                <a:defRPr sz="2000" b="1">
                  <a:solidFill>
                    <a:srgbClr val="FFFFFF"/>
                  </a:solidFill>
                  <a:latin typeface="Arial" charset="0"/>
                  <a:ea typeface="ＭＳ Ｐゴシック" charset="-128"/>
                </a:defRPr>
              </a:lvl8pPr>
              <a:lvl9pPr marL="3886200" indent="-228600" algn="ctr" eaLnBrk="0" fontAlgn="base" hangingPunct="0">
                <a:spcBef>
                  <a:spcPct val="0"/>
                </a:spcBef>
                <a:spcAft>
                  <a:spcPct val="0"/>
                </a:spcAft>
                <a:defRPr sz="2000" b="1">
                  <a:solidFill>
                    <a:srgbClr val="FFFFFF"/>
                  </a:solidFill>
                  <a:latin typeface="Arial" charset="0"/>
                  <a:ea typeface="ＭＳ Ｐゴシック" charset="-128"/>
                </a:defRPr>
              </a:lvl9pPr>
            </a:lstStyle>
            <a:p>
              <a:pPr algn="ctr" eaLnBrk="1" hangingPunct="1"/>
              <a:r>
                <a:rPr lang="en-US" altLang="en-US" sz="1200" b="0" dirty="0">
                  <a:solidFill>
                    <a:srgbClr val="7F7F7F"/>
                  </a:solidFill>
                  <a:latin typeface="+mn-lt"/>
                </a:rPr>
                <a:t>Buyer</a:t>
              </a:r>
              <a:endParaRPr lang="en-CA" altLang="en-US" sz="1200" b="0" dirty="0">
                <a:solidFill>
                  <a:srgbClr val="7F7F7F"/>
                </a:solidFill>
                <a:latin typeface="+mn-lt"/>
              </a:endParaRPr>
            </a:p>
          </p:txBody>
        </p:sp>
        <p:sp>
          <p:nvSpPr>
            <p:cNvPr id="42" name="Rectangle 12">
              <a:extLst>
                <a:ext uri="{FF2B5EF4-FFF2-40B4-BE49-F238E27FC236}">
                  <a16:creationId xmlns:a16="http://schemas.microsoft.com/office/drawing/2014/main" id="{E4B2B33B-B7E6-1847-9B0E-6119DD1AD8DA}"/>
                </a:ext>
              </a:extLst>
            </p:cNvPr>
            <p:cNvSpPr>
              <a:spLocks noChangeArrowheads="1"/>
            </p:cNvSpPr>
            <p:nvPr/>
          </p:nvSpPr>
          <p:spPr bwMode="blackWhite">
            <a:xfrm>
              <a:off x="3762375" y="1282885"/>
              <a:ext cx="1528763" cy="747713"/>
            </a:xfrm>
            <a:prstGeom prst="rect">
              <a:avLst/>
            </a:prstGeom>
            <a:noFill/>
            <a:ln w="28575">
              <a:solidFill>
                <a:srgbClr val="7F7F7F"/>
              </a:solidFill>
              <a:miter lim="800000"/>
              <a:headEnd/>
              <a:tailEnd/>
            </a:ln>
          </p:spPr>
          <p:txBody>
            <a:bodyPr wrap="none" lIns="67500" tIns="35100" rIns="67500" bIns="35100" anchor="ctr"/>
            <a:lstStyle>
              <a:lvl1pPr eaLnBrk="0" hangingPunct="0">
                <a:defRPr sz="2000" b="1">
                  <a:solidFill>
                    <a:srgbClr val="FFFFFF"/>
                  </a:solidFill>
                  <a:latin typeface="Arial" charset="0"/>
                  <a:ea typeface="ＭＳ Ｐゴシック" charset="-128"/>
                </a:defRPr>
              </a:lvl1pPr>
              <a:lvl2pPr marL="742950" indent="-285750" eaLnBrk="0" hangingPunct="0">
                <a:defRPr sz="2000" b="1">
                  <a:solidFill>
                    <a:srgbClr val="FFFFFF"/>
                  </a:solidFill>
                  <a:latin typeface="Arial" charset="0"/>
                  <a:ea typeface="ＭＳ Ｐゴシック" charset="-128"/>
                </a:defRPr>
              </a:lvl2pPr>
              <a:lvl3pPr marL="1143000" indent="-228600" eaLnBrk="0" hangingPunct="0">
                <a:defRPr sz="2000" b="1">
                  <a:solidFill>
                    <a:srgbClr val="FFFFFF"/>
                  </a:solidFill>
                  <a:latin typeface="Arial" charset="0"/>
                  <a:ea typeface="ＭＳ Ｐゴシック" charset="-128"/>
                </a:defRPr>
              </a:lvl3pPr>
              <a:lvl4pPr marL="1600200" indent="-228600" eaLnBrk="0" hangingPunct="0">
                <a:defRPr sz="2000" b="1">
                  <a:solidFill>
                    <a:srgbClr val="FFFFFF"/>
                  </a:solidFill>
                  <a:latin typeface="Arial" charset="0"/>
                  <a:ea typeface="ＭＳ Ｐゴシック" charset="-128"/>
                </a:defRPr>
              </a:lvl4pPr>
              <a:lvl5pPr marL="2057400" indent="-228600" eaLnBrk="0" hangingPunct="0">
                <a:defRPr sz="2000" b="1">
                  <a:solidFill>
                    <a:srgbClr val="FFFFFF"/>
                  </a:solidFill>
                  <a:latin typeface="Arial" charset="0"/>
                  <a:ea typeface="ＭＳ Ｐゴシック" charset="-128"/>
                </a:defRPr>
              </a:lvl5pPr>
              <a:lvl6pPr marL="2514600" indent="-228600" algn="ctr" eaLnBrk="0" fontAlgn="base" hangingPunct="0">
                <a:spcBef>
                  <a:spcPct val="0"/>
                </a:spcBef>
                <a:spcAft>
                  <a:spcPct val="0"/>
                </a:spcAft>
                <a:defRPr sz="2000" b="1">
                  <a:solidFill>
                    <a:srgbClr val="FFFFFF"/>
                  </a:solidFill>
                  <a:latin typeface="Arial" charset="0"/>
                  <a:ea typeface="ＭＳ Ｐゴシック" charset="-128"/>
                </a:defRPr>
              </a:lvl6pPr>
              <a:lvl7pPr marL="2971800" indent="-228600" algn="ctr" eaLnBrk="0" fontAlgn="base" hangingPunct="0">
                <a:spcBef>
                  <a:spcPct val="0"/>
                </a:spcBef>
                <a:spcAft>
                  <a:spcPct val="0"/>
                </a:spcAft>
                <a:defRPr sz="2000" b="1">
                  <a:solidFill>
                    <a:srgbClr val="FFFFFF"/>
                  </a:solidFill>
                  <a:latin typeface="Arial" charset="0"/>
                  <a:ea typeface="ＭＳ Ｐゴシック" charset="-128"/>
                </a:defRPr>
              </a:lvl7pPr>
              <a:lvl8pPr marL="3429000" indent="-228600" algn="ctr" eaLnBrk="0" fontAlgn="base" hangingPunct="0">
                <a:spcBef>
                  <a:spcPct val="0"/>
                </a:spcBef>
                <a:spcAft>
                  <a:spcPct val="0"/>
                </a:spcAft>
                <a:defRPr sz="2000" b="1">
                  <a:solidFill>
                    <a:srgbClr val="FFFFFF"/>
                  </a:solidFill>
                  <a:latin typeface="Arial" charset="0"/>
                  <a:ea typeface="ＭＳ Ｐゴシック" charset="-128"/>
                </a:defRPr>
              </a:lvl8pPr>
              <a:lvl9pPr marL="3886200" indent="-228600" algn="ctr" eaLnBrk="0" fontAlgn="base" hangingPunct="0">
                <a:spcBef>
                  <a:spcPct val="0"/>
                </a:spcBef>
                <a:spcAft>
                  <a:spcPct val="0"/>
                </a:spcAft>
                <a:defRPr sz="2000" b="1">
                  <a:solidFill>
                    <a:srgbClr val="FFFFFF"/>
                  </a:solidFill>
                  <a:latin typeface="Arial" charset="0"/>
                  <a:ea typeface="ＭＳ Ｐゴシック" charset="-128"/>
                </a:defRPr>
              </a:lvl9pPr>
            </a:lstStyle>
            <a:p>
              <a:pPr algn="ctr" eaLnBrk="1" hangingPunct="1"/>
              <a:r>
                <a:rPr lang="en-US" altLang="en-US" sz="1200" b="0" dirty="0">
                  <a:solidFill>
                    <a:srgbClr val="7F7F7F"/>
                  </a:solidFill>
                  <a:latin typeface="+mn-lt"/>
                </a:rPr>
                <a:t>Mediator</a:t>
              </a:r>
              <a:endParaRPr lang="en-CA" altLang="en-US" sz="1200" b="0" dirty="0">
                <a:solidFill>
                  <a:srgbClr val="7F7F7F"/>
                </a:solidFill>
                <a:latin typeface="+mn-lt"/>
              </a:endParaRPr>
            </a:p>
          </p:txBody>
        </p:sp>
        <p:cxnSp>
          <p:nvCxnSpPr>
            <p:cNvPr id="43" name="AutoShape 13">
              <a:extLst>
                <a:ext uri="{FF2B5EF4-FFF2-40B4-BE49-F238E27FC236}">
                  <a16:creationId xmlns:a16="http://schemas.microsoft.com/office/drawing/2014/main" id="{521300A8-7BFA-1547-ABEE-DF4561C26E44}"/>
                </a:ext>
              </a:extLst>
            </p:cNvPr>
            <p:cNvCxnSpPr>
              <a:cxnSpLocks noChangeShapeType="1"/>
              <a:stCxn id="34" idx="3"/>
              <a:endCxn id="42" idx="1"/>
            </p:cNvCxnSpPr>
            <p:nvPr/>
          </p:nvCxnSpPr>
          <p:spPr bwMode="blackWhite">
            <a:xfrm>
              <a:off x="2595563" y="1209067"/>
              <a:ext cx="1152525" cy="447675"/>
            </a:xfrm>
            <a:prstGeom prst="bentConnector3">
              <a:avLst>
                <a:gd name="adj1" fmla="val 50000"/>
              </a:avLst>
            </a:prstGeom>
            <a:noFill/>
            <a:ln w="28575">
              <a:solidFill>
                <a:srgbClr val="7F7F7F"/>
              </a:solidFill>
              <a:miter lim="800000"/>
              <a:headEnd/>
              <a:tailEnd type="triangle" w="med" len="med"/>
            </a:ln>
            <a:extLst>
              <a:ext uri="{909E8E84-426E-40dd-AFC4-6F175D3DCCD1}">
                <a14:hiddenFill xmlns="" xmlns:a14="http://schemas.microsoft.com/office/drawing/2010/main">
                  <a:noFill/>
                </a14:hiddenFill>
              </a:ext>
            </a:extLst>
          </p:spPr>
        </p:cxnSp>
        <p:cxnSp>
          <p:nvCxnSpPr>
            <p:cNvPr id="44" name="AutoShape 14">
              <a:extLst>
                <a:ext uri="{FF2B5EF4-FFF2-40B4-BE49-F238E27FC236}">
                  <a16:creationId xmlns:a16="http://schemas.microsoft.com/office/drawing/2014/main" id="{2BFEEE42-AF42-D34D-980C-5DC114DB3885}"/>
                </a:ext>
              </a:extLst>
            </p:cNvPr>
            <p:cNvCxnSpPr>
              <a:cxnSpLocks noChangeShapeType="1"/>
              <a:stCxn id="35" idx="3"/>
              <a:endCxn id="42" idx="1"/>
            </p:cNvCxnSpPr>
            <p:nvPr/>
          </p:nvCxnSpPr>
          <p:spPr bwMode="blackWhite">
            <a:xfrm>
              <a:off x="2595563" y="1499579"/>
              <a:ext cx="1152525" cy="157163"/>
            </a:xfrm>
            <a:prstGeom prst="bentConnector3">
              <a:avLst>
                <a:gd name="adj1" fmla="val 50000"/>
              </a:avLst>
            </a:prstGeom>
            <a:noFill/>
            <a:ln w="28575">
              <a:solidFill>
                <a:srgbClr val="7F7F7F"/>
              </a:solidFill>
              <a:miter lim="800000"/>
              <a:headEnd/>
              <a:tailEnd type="triangle" w="med" len="med"/>
            </a:ln>
            <a:extLst>
              <a:ext uri="{909E8E84-426E-40dd-AFC4-6F175D3DCCD1}">
                <a14:hiddenFill xmlns="" xmlns:a14="http://schemas.microsoft.com/office/drawing/2010/main">
                  <a:noFill/>
                </a14:hiddenFill>
              </a:ext>
            </a:extLst>
          </p:spPr>
        </p:cxnSp>
        <p:cxnSp>
          <p:nvCxnSpPr>
            <p:cNvPr id="45" name="AutoShape 15">
              <a:extLst>
                <a:ext uri="{FF2B5EF4-FFF2-40B4-BE49-F238E27FC236}">
                  <a16:creationId xmlns:a16="http://schemas.microsoft.com/office/drawing/2014/main" id="{3E8555F4-4519-BB4B-BB46-7C04C51E3347}"/>
                </a:ext>
              </a:extLst>
            </p:cNvPr>
            <p:cNvCxnSpPr>
              <a:cxnSpLocks noChangeShapeType="1"/>
              <a:stCxn id="36" idx="3"/>
              <a:endCxn id="42" idx="1"/>
            </p:cNvCxnSpPr>
            <p:nvPr/>
          </p:nvCxnSpPr>
          <p:spPr bwMode="blackWhite">
            <a:xfrm flipV="1">
              <a:off x="2595563" y="1656742"/>
              <a:ext cx="1152525" cy="159544"/>
            </a:xfrm>
            <a:prstGeom prst="bentConnector3">
              <a:avLst>
                <a:gd name="adj1" fmla="val 50000"/>
              </a:avLst>
            </a:prstGeom>
            <a:noFill/>
            <a:ln w="28575">
              <a:solidFill>
                <a:srgbClr val="7F7F7F"/>
              </a:solidFill>
              <a:miter lim="800000"/>
              <a:headEnd/>
              <a:tailEnd type="triangle" w="med" len="med"/>
            </a:ln>
            <a:extLst>
              <a:ext uri="{909E8E84-426E-40dd-AFC4-6F175D3DCCD1}">
                <a14:hiddenFill xmlns="" xmlns:a14="http://schemas.microsoft.com/office/drawing/2010/main">
                  <a:noFill/>
                </a14:hiddenFill>
              </a:ext>
            </a:extLst>
          </p:spPr>
        </p:cxnSp>
        <p:cxnSp>
          <p:nvCxnSpPr>
            <p:cNvPr id="46" name="AutoShape 16">
              <a:extLst>
                <a:ext uri="{FF2B5EF4-FFF2-40B4-BE49-F238E27FC236}">
                  <a16:creationId xmlns:a16="http://schemas.microsoft.com/office/drawing/2014/main" id="{2B9D8319-73C5-9E40-9209-BB5366F0A084}"/>
                </a:ext>
              </a:extLst>
            </p:cNvPr>
            <p:cNvCxnSpPr>
              <a:cxnSpLocks noChangeShapeType="1"/>
              <a:stCxn id="37" idx="3"/>
              <a:endCxn id="42" idx="1"/>
            </p:cNvCxnSpPr>
            <p:nvPr/>
          </p:nvCxnSpPr>
          <p:spPr bwMode="blackWhite">
            <a:xfrm flipV="1">
              <a:off x="2595563" y="1656742"/>
              <a:ext cx="1152525" cy="450056"/>
            </a:xfrm>
            <a:prstGeom prst="bentConnector3">
              <a:avLst>
                <a:gd name="adj1" fmla="val 50000"/>
              </a:avLst>
            </a:prstGeom>
            <a:noFill/>
            <a:ln w="28575">
              <a:solidFill>
                <a:srgbClr val="7F7F7F"/>
              </a:solidFill>
              <a:miter lim="800000"/>
              <a:headEnd/>
              <a:tailEnd type="triangle" w="med" len="med"/>
            </a:ln>
            <a:extLst>
              <a:ext uri="{909E8E84-426E-40dd-AFC4-6F175D3DCCD1}">
                <a14:hiddenFill xmlns="" xmlns:a14="http://schemas.microsoft.com/office/drawing/2010/main">
                  <a:noFill/>
                </a14:hiddenFill>
              </a:ext>
            </a:extLst>
          </p:spPr>
        </p:cxnSp>
        <p:cxnSp>
          <p:nvCxnSpPr>
            <p:cNvPr id="47" name="AutoShape 17">
              <a:extLst>
                <a:ext uri="{FF2B5EF4-FFF2-40B4-BE49-F238E27FC236}">
                  <a16:creationId xmlns:a16="http://schemas.microsoft.com/office/drawing/2014/main" id="{F8C25D5F-AC43-B44D-9C6F-1BC218294F0E}"/>
                </a:ext>
              </a:extLst>
            </p:cNvPr>
            <p:cNvCxnSpPr>
              <a:cxnSpLocks noChangeShapeType="1"/>
              <a:stCxn id="42" idx="3"/>
              <a:endCxn id="38" idx="1"/>
            </p:cNvCxnSpPr>
            <p:nvPr/>
          </p:nvCxnSpPr>
          <p:spPr bwMode="blackWhite">
            <a:xfrm flipV="1">
              <a:off x="5305425" y="1218592"/>
              <a:ext cx="1151335" cy="438150"/>
            </a:xfrm>
            <a:prstGeom prst="bentConnector3">
              <a:avLst>
                <a:gd name="adj1" fmla="val 49949"/>
              </a:avLst>
            </a:prstGeom>
            <a:noFill/>
            <a:ln w="28575">
              <a:solidFill>
                <a:srgbClr val="7F7F7F"/>
              </a:solidFill>
              <a:miter lim="800000"/>
              <a:headEnd/>
              <a:tailEnd type="triangle" w="med" len="med"/>
            </a:ln>
            <a:extLst>
              <a:ext uri="{909E8E84-426E-40dd-AFC4-6F175D3DCCD1}">
                <a14:hiddenFill xmlns="" xmlns:a14="http://schemas.microsoft.com/office/drawing/2010/main">
                  <a:noFill/>
                </a14:hiddenFill>
              </a:ext>
            </a:extLst>
          </p:spPr>
        </p:cxnSp>
        <p:cxnSp>
          <p:nvCxnSpPr>
            <p:cNvPr id="48" name="AutoShape 18">
              <a:extLst>
                <a:ext uri="{FF2B5EF4-FFF2-40B4-BE49-F238E27FC236}">
                  <a16:creationId xmlns:a16="http://schemas.microsoft.com/office/drawing/2014/main" id="{52F19398-6ED9-ED4E-91A5-AA9CFCB6E87F}"/>
                </a:ext>
              </a:extLst>
            </p:cNvPr>
            <p:cNvCxnSpPr>
              <a:cxnSpLocks noChangeShapeType="1"/>
              <a:stCxn id="42" idx="3"/>
              <a:endCxn id="39" idx="1"/>
            </p:cNvCxnSpPr>
            <p:nvPr/>
          </p:nvCxnSpPr>
          <p:spPr bwMode="blackWhite">
            <a:xfrm flipV="1">
              <a:off x="5305425" y="1509104"/>
              <a:ext cx="1151335" cy="147638"/>
            </a:xfrm>
            <a:prstGeom prst="bentConnector3">
              <a:avLst>
                <a:gd name="adj1" fmla="val 49949"/>
              </a:avLst>
            </a:prstGeom>
            <a:noFill/>
            <a:ln w="28575">
              <a:solidFill>
                <a:srgbClr val="7F7F7F"/>
              </a:solidFill>
              <a:miter lim="800000"/>
              <a:headEnd/>
              <a:tailEnd type="triangle" w="med" len="med"/>
            </a:ln>
            <a:extLst>
              <a:ext uri="{909E8E84-426E-40dd-AFC4-6F175D3DCCD1}">
                <a14:hiddenFill xmlns="" xmlns:a14="http://schemas.microsoft.com/office/drawing/2010/main">
                  <a:noFill/>
                </a14:hiddenFill>
              </a:ext>
            </a:extLst>
          </p:spPr>
        </p:cxnSp>
        <p:cxnSp>
          <p:nvCxnSpPr>
            <p:cNvPr id="49" name="AutoShape 19">
              <a:extLst>
                <a:ext uri="{FF2B5EF4-FFF2-40B4-BE49-F238E27FC236}">
                  <a16:creationId xmlns:a16="http://schemas.microsoft.com/office/drawing/2014/main" id="{308E11FF-B3DC-3040-93EE-3B4C0B638367}"/>
                </a:ext>
              </a:extLst>
            </p:cNvPr>
            <p:cNvCxnSpPr>
              <a:cxnSpLocks noChangeShapeType="1"/>
              <a:stCxn id="42" idx="3"/>
              <a:endCxn id="40" idx="1"/>
            </p:cNvCxnSpPr>
            <p:nvPr/>
          </p:nvCxnSpPr>
          <p:spPr bwMode="blackWhite">
            <a:xfrm>
              <a:off x="5305425" y="1656742"/>
              <a:ext cx="1151335" cy="152400"/>
            </a:xfrm>
            <a:prstGeom prst="bentConnector3">
              <a:avLst>
                <a:gd name="adj1" fmla="val 49949"/>
              </a:avLst>
            </a:prstGeom>
            <a:noFill/>
            <a:ln w="28575">
              <a:solidFill>
                <a:srgbClr val="7F7F7F"/>
              </a:solidFill>
              <a:miter lim="800000"/>
              <a:headEnd/>
              <a:tailEnd type="triangle" w="med" len="med"/>
            </a:ln>
            <a:extLst>
              <a:ext uri="{909E8E84-426E-40dd-AFC4-6F175D3DCCD1}">
                <a14:hiddenFill xmlns="" xmlns:a14="http://schemas.microsoft.com/office/drawing/2010/main">
                  <a:noFill/>
                </a14:hiddenFill>
              </a:ext>
            </a:extLst>
          </p:spPr>
        </p:cxnSp>
        <p:cxnSp>
          <p:nvCxnSpPr>
            <p:cNvPr id="50" name="AutoShape 20">
              <a:extLst>
                <a:ext uri="{FF2B5EF4-FFF2-40B4-BE49-F238E27FC236}">
                  <a16:creationId xmlns:a16="http://schemas.microsoft.com/office/drawing/2014/main" id="{8B9D5395-0732-AC41-A038-90EE8B84DD7E}"/>
                </a:ext>
              </a:extLst>
            </p:cNvPr>
            <p:cNvCxnSpPr>
              <a:cxnSpLocks noChangeShapeType="1"/>
              <a:stCxn id="42" idx="3"/>
              <a:endCxn id="41" idx="1"/>
            </p:cNvCxnSpPr>
            <p:nvPr/>
          </p:nvCxnSpPr>
          <p:spPr bwMode="blackWhite">
            <a:xfrm>
              <a:off x="5305425" y="1656742"/>
              <a:ext cx="1151335" cy="442913"/>
            </a:xfrm>
            <a:prstGeom prst="bentConnector3">
              <a:avLst>
                <a:gd name="adj1" fmla="val 49949"/>
              </a:avLst>
            </a:prstGeom>
            <a:noFill/>
            <a:ln w="28575">
              <a:solidFill>
                <a:srgbClr val="7F7F7F"/>
              </a:solidFill>
              <a:miter lim="800000"/>
              <a:headEnd/>
              <a:tailEnd type="triangle" w="med" len="med"/>
            </a:ln>
            <a:extLst>
              <a:ext uri="{909E8E84-426E-40dd-AFC4-6F175D3DCCD1}">
                <a14:hiddenFill xmlns="" xmlns:a14="http://schemas.microsoft.com/office/drawing/2010/main">
                  <a:noFill/>
                </a14:hiddenFill>
              </a:ext>
            </a:extLst>
          </p:spPr>
        </p:cxnSp>
      </p:grpSp>
      <p:grpSp>
        <p:nvGrpSpPr>
          <p:cNvPr id="22" name="Group 21">
            <a:extLst>
              <a:ext uri="{FF2B5EF4-FFF2-40B4-BE49-F238E27FC236}">
                <a16:creationId xmlns:a16="http://schemas.microsoft.com/office/drawing/2014/main" id="{E5B0BD6B-8063-0149-B1D4-D39B4BE920CE}"/>
              </a:ext>
            </a:extLst>
          </p:cNvPr>
          <p:cNvGrpSpPr/>
          <p:nvPr/>
        </p:nvGrpSpPr>
        <p:grpSpPr>
          <a:xfrm>
            <a:off x="349250" y="866380"/>
            <a:ext cx="4364074" cy="1075106"/>
            <a:chOff x="1419225" y="891779"/>
            <a:chExt cx="6263879" cy="1871663"/>
          </a:xfrm>
        </p:grpSpPr>
        <p:sp>
          <p:nvSpPr>
            <p:cNvPr id="23" name="Rectangle 22">
              <a:extLst>
                <a:ext uri="{FF2B5EF4-FFF2-40B4-BE49-F238E27FC236}">
                  <a16:creationId xmlns:a16="http://schemas.microsoft.com/office/drawing/2014/main" id="{7365483F-E961-3147-9948-B607A7CFD3FD}"/>
                </a:ext>
              </a:extLst>
            </p:cNvPr>
            <p:cNvSpPr>
              <a:spLocks noChangeArrowheads="1"/>
            </p:cNvSpPr>
            <p:nvPr/>
          </p:nvSpPr>
          <p:spPr bwMode="blackWhite">
            <a:xfrm>
              <a:off x="2722960" y="1493044"/>
              <a:ext cx="1073944" cy="747713"/>
            </a:xfrm>
            <a:prstGeom prst="rect">
              <a:avLst/>
            </a:prstGeom>
            <a:noFill/>
            <a:ln w="28575">
              <a:solidFill>
                <a:srgbClr val="7F7F7F"/>
              </a:solidFill>
              <a:miter lim="800000"/>
              <a:headEnd/>
              <a:tailEnd/>
            </a:ln>
          </p:spPr>
          <p:txBody>
            <a:bodyPr wrap="none" lIns="67500" tIns="35100" rIns="67500" bIns="35100" anchor="ctr"/>
            <a:lstStyle>
              <a:lvl1pPr eaLnBrk="0" hangingPunct="0">
                <a:defRPr sz="2000" b="1">
                  <a:solidFill>
                    <a:srgbClr val="FFFFFF"/>
                  </a:solidFill>
                  <a:latin typeface="Arial" charset="0"/>
                  <a:ea typeface="ＭＳ Ｐゴシック" charset="-128"/>
                </a:defRPr>
              </a:lvl1pPr>
              <a:lvl2pPr marL="742950" indent="-285750" eaLnBrk="0" hangingPunct="0">
                <a:defRPr sz="2000" b="1">
                  <a:solidFill>
                    <a:srgbClr val="FFFFFF"/>
                  </a:solidFill>
                  <a:latin typeface="Arial" charset="0"/>
                  <a:ea typeface="ＭＳ Ｐゴシック" charset="-128"/>
                </a:defRPr>
              </a:lvl2pPr>
              <a:lvl3pPr marL="1143000" indent="-228600" eaLnBrk="0" hangingPunct="0">
                <a:defRPr sz="2000" b="1">
                  <a:solidFill>
                    <a:srgbClr val="FFFFFF"/>
                  </a:solidFill>
                  <a:latin typeface="Arial" charset="0"/>
                  <a:ea typeface="ＭＳ Ｐゴシック" charset="-128"/>
                </a:defRPr>
              </a:lvl3pPr>
              <a:lvl4pPr marL="1600200" indent="-228600" eaLnBrk="0" hangingPunct="0">
                <a:defRPr sz="2000" b="1">
                  <a:solidFill>
                    <a:srgbClr val="FFFFFF"/>
                  </a:solidFill>
                  <a:latin typeface="Arial" charset="0"/>
                  <a:ea typeface="ＭＳ Ｐゴシック" charset="-128"/>
                </a:defRPr>
              </a:lvl4pPr>
              <a:lvl5pPr marL="2057400" indent="-228600" eaLnBrk="0" hangingPunct="0">
                <a:defRPr sz="2000" b="1">
                  <a:solidFill>
                    <a:srgbClr val="FFFFFF"/>
                  </a:solidFill>
                  <a:latin typeface="Arial" charset="0"/>
                  <a:ea typeface="ＭＳ Ｐゴシック" charset="-128"/>
                </a:defRPr>
              </a:lvl5pPr>
              <a:lvl6pPr marL="2514600" indent="-228600" algn="ctr" eaLnBrk="0" fontAlgn="base" hangingPunct="0">
                <a:spcBef>
                  <a:spcPct val="0"/>
                </a:spcBef>
                <a:spcAft>
                  <a:spcPct val="0"/>
                </a:spcAft>
                <a:defRPr sz="2000" b="1">
                  <a:solidFill>
                    <a:srgbClr val="FFFFFF"/>
                  </a:solidFill>
                  <a:latin typeface="Arial" charset="0"/>
                  <a:ea typeface="ＭＳ Ｐゴシック" charset="-128"/>
                </a:defRPr>
              </a:lvl6pPr>
              <a:lvl7pPr marL="2971800" indent="-228600" algn="ctr" eaLnBrk="0" fontAlgn="base" hangingPunct="0">
                <a:spcBef>
                  <a:spcPct val="0"/>
                </a:spcBef>
                <a:spcAft>
                  <a:spcPct val="0"/>
                </a:spcAft>
                <a:defRPr sz="2000" b="1">
                  <a:solidFill>
                    <a:srgbClr val="FFFFFF"/>
                  </a:solidFill>
                  <a:latin typeface="Arial" charset="0"/>
                  <a:ea typeface="ＭＳ Ｐゴシック" charset="-128"/>
                </a:defRPr>
              </a:lvl7pPr>
              <a:lvl8pPr marL="3429000" indent="-228600" algn="ctr" eaLnBrk="0" fontAlgn="base" hangingPunct="0">
                <a:spcBef>
                  <a:spcPct val="0"/>
                </a:spcBef>
                <a:spcAft>
                  <a:spcPct val="0"/>
                </a:spcAft>
                <a:defRPr sz="2000" b="1">
                  <a:solidFill>
                    <a:srgbClr val="FFFFFF"/>
                  </a:solidFill>
                  <a:latin typeface="Arial" charset="0"/>
                  <a:ea typeface="ＭＳ Ｐゴシック" charset="-128"/>
                </a:defRPr>
              </a:lvl8pPr>
              <a:lvl9pPr marL="3886200" indent="-228600" algn="ctr" eaLnBrk="0" fontAlgn="base" hangingPunct="0">
                <a:spcBef>
                  <a:spcPct val="0"/>
                </a:spcBef>
                <a:spcAft>
                  <a:spcPct val="0"/>
                </a:spcAft>
                <a:defRPr sz="2000" b="1">
                  <a:solidFill>
                    <a:srgbClr val="FFFFFF"/>
                  </a:solidFill>
                  <a:latin typeface="Arial" charset="0"/>
                  <a:ea typeface="ＭＳ Ｐゴシック" charset="-128"/>
                </a:defRPr>
              </a:lvl9pPr>
            </a:lstStyle>
            <a:p>
              <a:pPr algn="ctr" eaLnBrk="1" hangingPunct="1"/>
              <a:r>
                <a:rPr lang="en-US" altLang="en-US" sz="1200" b="0" dirty="0">
                  <a:solidFill>
                    <a:schemeClr val="bg1">
                      <a:lumMod val="50000"/>
                    </a:schemeClr>
                  </a:solidFill>
                  <a:latin typeface="+mn-lt"/>
                </a:rPr>
                <a:t>Manufac-</a:t>
              </a:r>
            </a:p>
            <a:p>
              <a:pPr algn="ctr" eaLnBrk="1" hangingPunct="1"/>
              <a:r>
                <a:rPr lang="en-US" altLang="en-US" sz="1200" b="0" dirty="0">
                  <a:solidFill>
                    <a:schemeClr val="bg1">
                      <a:lumMod val="50000"/>
                    </a:schemeClr>
                  </a:solidFill>
                  <a:latin typeface="+mn-lt"/>
                </a:rPr>
                <a:t>turer</a:t>
              </a:r>
              <a:endParaRPr lang="en-CA" altLang="en-US" sz="1200" b="0" dirty="0">
                <a:solidFill>
                  <a:schemeClr val="bg1">
                    <a:lumMod val="50000"/>
                  </a:schemeClr>
                </a:solidFill>
                <a:latin typeface="+mn-lt"/>
              </a:endParaRPr>
            </a:p>
          </p:txBody>
        </p:sp>
        <p:sp>
          <p:nvSpPr>
            <p:cNvPr id="24" name="Rectangle 23">
              <a:extLst>
                <a:ext uri="{FF2B5EF4-FFF2-40B4-BE49-F238E27FC236}">
                  <a16:creationId xmlns:a16="http://schemas.microsoft.com/office/drawing/2014/main" id="{15F183EE-1D81-264B-8871-45560EAF429F}"/>
                </a:ext>
              </a:extLst>
            </p:cNvPr>
            <p:cNvSpPr>
              <a:spLocks noChangeArrowheads="1"/>
            </p:cNvSpPr>
            <p:nvPr/>
          </p:nvSpPr>
          <p:spPr bwMode="blackWhite">
            <a:xfrm>
              <a:off x="4018360" y="1493044"/>
              <a:ext cx="1073944" cy="747713"/>
            </a:xfrm>
            <a:prstGeom prst="rect">
              <a:avLst/>
            </a:prstGeom>
            <a:noFill/>
            <a:ln w="28575">
              <a:solidFill>
                <a:srgbClr val="7F7F7F"/>
              </a:solidFill>
              <a:miter lim="800000"/>
              <a:headEnd/>
              <a:tailEnd/>
            </a:ln>
          </p:spPr>
          <p:txBody>
            <a:bodyPr wrap="none" lIns="67500" tIns="35100" rIns="67500" bIns="35100" anchor="ctr"/>
            <a:lstStyle>
              <a:lvl1pPr eaLnBrk="0" hangingPunct="0">
                <a:defRPr sz="2000" b="1">
                  <a:solidFill>
                    <a:srgbClr val="FFFFFF"/>
                  </a:solidFill>
                  <a:latin typeface="Arial" charset="0"/>
                  <a:ea typeface="ＭＳ Ｐゴシック" charset="-128"/>
                </a:defRPr>
              </a:lvl1pPr>
              <a:lvl2pPr marL="742950" indent="-285750" eaLnBrk="0" hangingPunct="0">
                <a:defRPr sz="2000" b="1">
                  <a:solidFill>
                    <a:srgbClr val="FFFFFF"/>
                  </a:solidFill>
                  <a:latin typeface="Arial" charset="0"/>
                  <a:ea typeface="ＭＳ Ｐゴシック" charset="-128"/>
                </a:defRPr>
              </a:lvl2pPr>
              <a:lvl3pPr marL="1143000" indent="-228600" eaLnBrk="0" hangingPunct="0">
                <a:defRPr sz="2000" b="1">
                  <a:solidFill>
                    <a:srgbClr val="FFFFFF"/>
                  </a:solidFill>
                  <a:latin typeface="Arial" charset="0"/>
                  <a:ea typeface="ＭＳ Ｐゴシック" charset="-128"/>
                </a:defRPr>
              </a:lvl3pPr>
              <a:lvl4pPr marL="1600200" indent="-228600" eaLnBrk="0" hangingPunct="0">
                <a:defRPr sz="2000" b="1">
                  <a:solidFill>
                    <a:srgbClr val="FFFFFF"/>
                  </a:solidFill>
                  <a:latin typeface="Arial" charset="0"/>
                  <a:ea typeface="ＭＳ Ｐゴシック" charset="-128"/>
                </a:defRPr>
              </a:lvl4pPr>
              <a:lvl5pPr marL="2057400" indent="-228600" eaLnBrk="0" hangingPunct="0">
                <a:defRPr sz="2000" b="1">
                  <a:solidFill>
                    <a:srgbClr val="FFFFFF"/>
                  </a:solidFill>
                  <a:latin typeface="Arial" charset="0"/>
                  <a:ea typeface="ＭＳ Ｐゴシック" charset="-128"/>
                </a:defRPr>
              </a:lvl5pPr>
              <a:lvl6pPr marL="2514600" indent="-228600" algn="ctr" eaLnBrk="0" fontAlgn="base" hangingPunct="0">
                <a:spcBef>
                  <a:spcPct val="0"/>
                </a:spcBef>
                <a:spcAft>
                  <a:spcPct val="0"/>
                </a:spcAft>
                <a:defRPr sz="2000" b="1">
                  <a:solidFill>
                    <a:srgbClr val="FFFFFF"/>
                  </a:solidFill>
                  <a:latin typeface="Arial" charset="0"/>
                  <a:ea typeface="ＭＳ Ｐゴシック" charset="-128"/>
                </a:defRPr>
              </a:lvl6pPr>
              <a:lvl7pPr marL="2971800" indent="-228600" algn="ctr" eaLnBrk="0" fontAlgn="base" hangingPunct="0">
                <a:spcBef>
                  <a:spcPct val="0"/>
                </a:spcBef>
                <a:spcAft>
                  <a:spcPct val="0"/>
                </a:spcAft>
                <a:defRPr sz="2000" b="1">
                  <a:solidFill>
                    <a:srgbClr val="FFFFFF"/>
                  </a:solidFill>
                  <a:latin typeface="Arial" charset="0"/>
                  <a:ea typeface="ＭＳ Ｐゴシック" charset="-128"/>
                </a:defRPr>
              </a:lvl7pPr>
              <a:lvl8pPr marL="3429000" indent="-228600" algn="ctr" eaLnBrk="0" fontAlgn="base" hangingPunct="0">
                <a:spcBef>
                  <a:spcPct val="0"/>
                </a:spcBef>
                <a:spcAft>
                  <a:spcPct val="0"/>
                </a:spcAft>
                <a:defRPr sz="2000" b="1">
                  <a:solidFill>
                    <a:srgbClr val="FFFFFF"/>
                  </a:solidFill>
                  <a:latin typeface="Arial" charset="0"/>
                  <a:ea typeface="ＭＳ Ｐゴシック" charset="-128"/>
                </a:defRPr>
              </a:lvl8pPr>
              <a:lvl9pPr marL="3886200" indent="-228600" algn="ctr" eaLnBrk="0" fontAlgn="base" hangingPunct="0">
                <a:spcBef>
                  <a:spcPct val="0"/>
                </a:spcBef>
                <a:spcAft>
                  <a:spcPct val="0"/>
                </a:spcAft>
                <a:defRPr sz="2000" b="1">
                  <a:solidFill>
                    <a:srgbClr val="FFFFFF"/>
                  </a:solidFill>
                  <a:latin typeface="Arial" charset="0"/>
                  <a:ea typeface="ＭＳ Ｐゴシック" charset="-128"/>
                </a:defRPr>
              </a:lvl9pPr>
            </a:lstStyle>
            <a:p>
              <a:pPr algn="ctr" eaLnBrk="1" hangingPunct="1"/>
              <a:r>
                <a:rPr lang="en-US" altLang="en-US" sz="1200" b="0" dirty="0">
                  <a:solidFill>
                    <a:schemeClr val="bg1">
                      <a:lumMod val="50000"/>
                    </a:schemeClr>
                  </a:solidFill>
                  <a:latin typeface="+mn-lt"/>
                </a:rPr>
                <a:t>Distributor</a:t>
              </a:r>
              <a:endParaRPr lang="en-CA" altLang="en-US" sz="1200" b="0" dirty="0">
                <a:solidFill>
                  <a:schemeClr val="bg1">
                    <a:lumMod val="50000"/>
                  </a:schemeClr>
                </a:solidFill>
                <a:latin typeface="+mn-lt"/>
              </a:endParaRPr>
            </a:p>
          </p:txBody>
        </p:sp>
        <p:sp>
          <p:nvSpPr>
            <p:cNvPr id="25" name="Rectangle 24">
              <a:extLst>
                <a:ext uri="{FF2B5EF4-FFF2-40B4-BE49-F238E27FC236}">
                  <a16:creationId xmlns:a16="http://schemas.microsoft.com/office/drawing/2014/main" id="{08857123-F31C-0D45-99F7-7B2BA6A16659}"/>
                </a:ext>
              </a:extLst>
            </p:cNvPr>
            <p:cNvSpPr>
              <a:spLocks noChangeArrowheads="1"/>
            </p:cNvSpPr>
            <p:nvPr/>
          </p:nvSpPr>
          <p:spPr bwMode="blackWhite">
            <a:xfrm>
              <a:off x="5318523" y="1493044"/>
              <a:ext cx="1073944" cy="747713"/>
            </a:xfrm>
            <a:prstGeom prst="rect">
              <a:avLst/>
            </a:prstGeom>
            <a:noFill/>
            <a:ln w="28575">
              <a:solidFill>
                <a:srgbClr val="7F7F7F"/>
              </a:solidFill>
              <a:miter lim="800000"/>
              <a:headEnd/>
              <a:tailEnd/>
            </a:ln>
          </p:spPr>
          <p:txBody>
            <a:bodyPr wrap="none" lIns="67500" tIns="35100" rIns="67500" bIns="35100" anchor="ctr"/>
            <a:lstStyle>
              <a:lvl1pPr eaLnBrk="0" hangingPunct="0">
                <a:defRPr sz="2000" b="1">
                  <a:solidFill>
                    <a:srgbClr val="FFFFFF"/>
                  </a:solidFill>
                  <a:latin typeface="Arial" charset="0"/>
                  <a:ea typeface="ＭＳ Ｐゴシック" charset="-128"/>
                </a:defRPr>
              </a:lvl1pPr>
              <a:lvl2pPr marL="742950" indent="-285750" eaLnBrk="0" hangingPunct="0">
                <a:defRPr sz="2000" b="1">
                  <a:solidFill>
                    <a:srgbClr val="FFFFFF"/>
                  </a:solidFill>
                  <a:latin typeface="Arial" charset="0"/>
                  <a:ea typeface="ＭＳ Ｐゴシック" charset="-128"/>
                </a:defRPr>
              </a:lvl2pPr>
              <a:lvl3pPr marL="1143000" indent="-228600" eaLnBrk="0" hangingPunct="0">
                <a:defRPr sz="2000" b="1">
                  <a:solidFill>
                    <a:srgbClr val="FFFFFF"/>
                  </a:solidFill>
                  <a:latin typeface="Arial" charset="0"/>
                  <a:ea typeface="ＭＳ Ｐゴシック" charset="-128"/>
                </a:defRPr>
              </a:lvl3pPr>
              <a:lvl4pPr marL="1600200" indent="-228600" eaLnBrk="0" hangingPunct="0">
                <a:defRPr sz="2000" b="1">
                  <a:solidFill>
                    <a:srgbClr val="FFFFFF"/>
                  </a:solidFill>
                  <a:latin typeface="Arial" charset="0"/>
                  <a:ea typeface="ＭＳ Ｐゴシック" charset="-128"/>
                </a:defRPr>
              </a:lvl4pPr>
              <a:lvl5pPr marL="2057400" indent="-228600" eaLnBrk="0" hangingPunct="0">
                <a:defRPr sz="2000" b="1">
                  <a:solidFill>
                    <a:srgbClr val="FFFFFF"/>
                  </a:solidFill>
                  <a:latin typeface="Arial" charset="0"/>
                  <a:ea typeface="ＭＳ Ｐゴシック" charset="-128"/>
                </a:defRPr>
              </a:lvl5pPr>
              <a:lvl6pPr marL="2514600" indent="-228600" algn="ctr" eaLnBrk="0" fontAlgn="base" hangingPunct="0">
                <a:spcBef>
                  <a:spcPct val="0"/>
                </a:spcBef>
                <a:spcAft>
                  <a:spcPct val="0"/>
                </a:spcAft>
                <a:defRPr sz="2000" b="1">
                  <a:solidFill>
                    <a:srgbClr val="FFFFFF"/>
                  </a:solidFill>
                  <a:latin typeface="Arial" charset="0"/>
                  <a:ea typeface="ＭＳ Ｐゴシック" charset="-128"/>
                </a:defRPr>
              </a:lvl6pPr>
              <a:lvl7pPr marL="2971800" indent="-228600" algn="ctr" eaLnBrk="0" fontAlgn="base" hangingPunct="0">
                <a:spcBef>
                  <a:spcPct val="0"/>
                </a:spcBef>
                <a:spcAft>
                  <a:spcPct val="0"/>
                </a:spcAft>
                <a:defRPr sz="2000" b="1">
                  <a:solidFill>
                    <a:srgbClr val="FFFFFF"/>
                  </a:solidFill>
                  <a:latin typeface="Arial" charset="0"/>
                  <a:ea typeface="ＭＳ Ｐゴシック" charset="-128"/>
                </a:defRPr>
              </a:lvl7pPr>
              <a:lvl8pPr marL="3429000" indent="-228600" algn="ctr" eaLnBrk="0" fontAlgn="base" hangingPunct="0">
                <a:spcBef>
                  <a:spcPct val="0"/>
                </a:spcBef>
                <a:spcAft>
                  <a:spcPct val="0"/>
                </a:spcAft>
                <a:defRPr sz="2000" b="1">
                  <a:solidFill>
                    <a:srgbClr val="FFFFFF"/>
                  </a:solidFill>
                  <a:latin typeface="Arial" charset="0"/>
                  <a:ea typeface="ＭＳ Ｐゴシック" charset="-128"/>
                </a:defRPr>
              </a:lvl8pPr>
              <a:lvl9pPr marL="3886200" indent="-228600" algn="ctr" eaLnBrk="0" fontAlgn="base" hangingPunct="0">
                <a:spcBef>
                  <a:spcPct val="0"/>
                </a:spcBef>
                <a:spcAft>
                  <a:spcPct val="0"/>
                </a:spcAft>
                <a:defRPr sz="2000" b="1">
                  <a:solidFill>
                    <a:srgbClr val="FFFFFF"/>
                  </a:solidFill>
                  <a:latin typeface="Arial" charset="0"/>
                  <a:ea typeface="ＭＳ Ｐゴシック" charset="-128"/>
                </a:defRPr>
              </a:lvl9pPr>
            </a:lstStyle>
            <a:p>
              <a:pPr algn="ctr" eaLnBrk="1" hangingPunct="1"/>
              <a:r>
                <a:rPr lang="en-US" altLang="en-US" sz="1200" b="0" dirty="0">
                  <a:solidFill>
                    <a:schemeClr val="bg1">
                      <a:lumMod val="50000"/>
                    </a:schemeClr>
                  </a:solidFill>
                  <a:latin typeface="+mn-lt"/>
                </a:rPr>
                <a:t>Retailer</a:t>
              </a:r>
              <a:endParaRPr lang="en-CA" altLang="en-US" sz="1200" b="0" dirty="0">
                <a:solidFill>
                  <a:schemeClr val="bg1">
                    <a:lumMod val="50000"/>
                  </a:schemeClr>
                </a:solidFill>
                <a:latin typeface="+mn-lt"/>
              </a:endParaRPr>
            </a:p>
          </p:txBody>
        </p:sp>
        <p:sp>
          <p:nvSpPr>
            <p:cNvPr id="26" name="Rectangle 25">
              <a:extLst>
                <a:ext uri="{FF2B5EF4-FFF2-40B4-BE49-F238E27FC236}">
                  <a16:creationId xmlns:a16="http://schemas.microsoft.com/office/drawing/2014/main" id="{9F3B4C2E-9C84-7B45-A36B-6075E5664B6B}"/>
                </a:ext>
              </a:extLst>
            </p:cNvPr>
            <p:cNvSpPr>
              <a:spLocks noChangeArrowheads="1"/>
            </p:cNvSpPr>
            <p:nvPr/>
          </p:nvSpPr>
          <p:spPr bwMode="blackWhite">
            <a:xfrm>
              <a:off x="6609160" y="1493044"/>
              <a:ext cx="1073944" cy="747713"/>
            </a:xfrm>
            <a:prstGeom prst="rect">
              <a:avLst/>
            </a:prstGeom>
            <a:noFill/>
            <a:ln w="28575">
              <a:solidFill>
                <a:srgbClr val="7F7F7F"/>
              </a:solidFill>
              <a:miter lim="800000"/>
              <a:headEnd/>
              <a:tailEnd/>
            </a:ln>
          </p:spPr>
          <p:txBody>
            <a:bodyPr wrap="none" lIns="67500" tIns="35100" rIns="67500" bIns="35100" anchor="ctr"/>
            <a:lstStyle>
              <a:lvl1pPr eaLnBrk="0" hangingPunct="0">
                <a:defRPr sz="2000" b="1">
                  <a:solidFill>
                    <a:srgbClr val="FFFFFF"/>
                  </a:solidFill>
                  <a:latin typeface="Arial" charset="0"/>
                  <a:ea typeface="ＭＳ Ｐゴシック" charset="-128"/>
                </a:defRPr>
              </a:lvl1pPr>
              <a:lvl2pPr marL="742950" indent="-285750" eaLnBrk="0" hangingPunct="0">
                <a:defRPr sz="2000" b="1">
                  <a:solidFill>
                    <a:srgbClr val="FFFFFF"/>
                  </a:solidFill>
                  <a:latin typeface="Arial" charset="0"/>
                  <a:ea typeface="ＭＳ Ｐゴシック" charset="-128"/>
                </a:defRPr>
              </a:lvl2pPr>
              <a:lvl3pPr marL="1143000" indent="-228600" eaLnBrk="0" hangingPunct="0">
                <a:defRPr sz="2000" b="1">
                  <a:solidFill>
                    <a:srgbClr val="FFFFFF"/>
                  </a:solidFill>
                  <a:latin typeface="Arial" charset="0"/>
                  <a:ea typeface="ＭＳ Ｐゴシック" charset="-128"/>
                </a:defRPr>
              </a:lvl3pPr>
              <a:lvl4pPr marL="1600200" indent="-228600" eaLnBrk="0" hangingPunct="0">
                <a:defRPr sz="2000" b="1">
                  <a:solidFill>
                    <a:srgbClr val="FFFFFF"/>
                  </a:solidFill>
                  <a:latin typeface="Arial" charset="0"/>
                  <a:ea typeface="ＭＳ Ｐゴシック" charset="-128"/>
                </a:defRPr>
              </a:lvl4pPr>
              <a:lvl5pPr marL="2057400" indent="-228600" eaLnBrk="0" hangingPunct="0">
                <a:defRPr sz="2000" b="1">
                  <a:solidFill>
                    <a:srgbClr val="FFFFFF"/>
                  </a:solidFill>
                  <a:latin typeface="Arial" charset="0"/>
                  <a:ea typeface="ＭＳ Ｐゴシック" charset="-128"/>
                </a:defRPr>
              </a:lvl5pPr>
              <a:lvl6pPr marL="2514600" indent="-228600" algn="ctr" eaLnBrk="0" fontAlgn="base" hangingPunct="0">
                <a:spcBef>
                  <a:spcPct val="0"/>
                </a:spcBef>
                <a:spcAft>
                  <a:spcPct val="0"/>
                </a:spcAft>
                <a:defRPr sz="2000" b="1">
                  <a:solidFill>
                    <a:srgbClr val="FFFFFF"/>
                  </a:solidFill>
                  <a:latin typeface="Arial" charset="0"/>
                  <a:ea typeface="ＭＳ Ｐゴシック" charset="-128"/>
                </a:defRPr>
              </a:lvl6pPr>
              <a:lvl7pPr marL="2971800" indent="-228600" algn="ctr" eaLnBrk="0" fontAlgn="base" hangingPunct="0">
                <a:spcBef>
                  <a:spcPct val="0"/>
                </a:spcBef>
                <a:spcAft>
                  <a:spcPct val="0"/>
                </a:spcAft>
                <a:defRPr sz="2000" b="1">
                  <a:solidFill>
                    <a:srgbClr val="FFFFFF"/>
                  </a:solidFill>
                  <a:latin typeface="Arial" charset="0"/>
                  <a:ea typeface="ＭＳ Ｐゴシック" charset="-128"/>
                </a:defRPr>
              </a:lvl7pPr>
              <a:lvl8pPr marL="3429000" indent="-228600" algn="ctr" eaLnBrk="0" fontAlgn="base" hangingPunct="0">
                <a:spcBef>
                  <a:spcPct val="0"/>
                </a:spcBef>
                <a:spcAft>
                  <a:spcPct val="0"/>
                </a:spcAft>
                <a:defRPr sz="2000" b="1">
                  <a:solidFill>
                    <a:srgbClr val="FFFFFF"/>
                  </a:solidFill>
                  <a:latin typeface="Arial" charset="0"/>
                  <a:ea typeface="ＭＳ Ｐゴシック" charset="-128"/>
                </a:defRPr>
              </a:lvl8pPr>
              <a:lvl9pPr marL="3886200" indent="-228600" algn="ctr" eaLnBrk="0" fontAlgn="base" hangingPunct="0">
                <a:spcBef>
                  <a:spcPct val="0"/>
                </a:spcBef>
                <a:spcAft>
                  <a:spcPct val="0"/>
                </a:spcAft>
                <a:defRPr sz="2000" b="1">
                  <a:solidFill>
                    <a:srgbClr val="FFFFFF"/>
                  </a:solidFill>
                  <a:latin typeface="Arial" charset="0"/>
                  <a:ea typeface="ＭＳ Ｐゴシック" charset="-128"/>
                </a:defRPr>
              </a:lvl9pPr>
            </a:lstStyle>
            <a:p>
              <a:pPr algn="ctr" eaLnBrk="1" hangingPunct="1"/>
              <a:r>
                <a:rPr lang="en-US" altLang="en-US" sz="1200" b="0" dirty="0">
                  <a:solidFill>
                    <a:schemeClr val="bg1">
                      <a:lumMod val="50000"/>
                    </a:schemeClr>
                  </a:solidFill>
                  <a:latin typeface="+mn-lt"/>
                </a:rPr>
                <a:t>Consumer</a:t>
              </a:r>
              <a:endParaRPr lang="en-CA" altLang="en-US" sz="1200" b="0" dirty="0">
                <a:solidFill>
                  <a:schemeClr val="bg1">
                    <a:lumMod val="50000"/>
                  </a:schemeClr>
                </a:solidFill>
                <a:latin typeface="+mn-lt"/>
              </a:endParaRPr>
            </a:p>
          </p:txBody>
        </p:sp>
        <p:sp>
          <p:nvSpPr>
            <p:cNvPr id="27" name="Rectangle 26">
              <a:extLst>
                <a:ext uri="{FF2B5EF4-FFF2-40B4-BE49-F238E27FC236}">
                  <a16:creationId xmlns:a16="http://schemas.microsoft.com/office/drawing/2014/main" id="{0975AF7A-D411-A84B-8C11-F17492498EED}"/>
                </a:ext>
              </a:extLst>
            </p:cNvPr>
            <p:cNvSpPr>
              <a:spLocks noChangeArrowheads="1"/>
            </p:cNvSpPr>
            <p:nvPr/>
          </p:nvSpPr>
          <p:spPr bwMode="blackWhite">
            <a:xfrm>
              <a:off x="1419225" y="1494235"/>
              <a:ext cx="1073944" cy="747713"/>
            </a:xfrm>
            <a:prstGeom prst="rect">
              <a:avLst/>
            </a:prstGeom>
            <a:noFill/>
            <a:ln w="28575">
              <a:solidFill>
                <a:srgbClr val="7F7F7F"/>
              </a:solidFill>
              <a:miter lim="800000"/>
              <a:headEnd/>
              <a:tailEnd/>
            </a:ln>
          </p:spPr>
          <p:txBody>
            <a:bodyPr wrap="none" lIns="67500" tIns="35100" rIns="67500" bIns="35100" anchor="ctr"/>
            <a:lstStyle>
              <a:lvl1pPr eaLnBrk="0" hangingPunct="0">
                <a:defRPr sz="2000" b="1">
                  <a:solidFill>
                    <a:srgbClr val="FFFFFF"/>
                  </a:solidFill>
                  <a:latin typeface="Arial" charset="0"/>
                  <a:ea typeface="ＭＳ Ｐゴシック" charset="-128"/>
                </a:defRPr>
              </a:lvl1pPr>
              <a:lvl2pPr marL="742950" indent="-285750" eaLnBrk="0" hangingPunct="0">
                <a:defRPr sz="2000" b="1">
                  <a:solidFill>
                    <a:srgbClr val="FFFFFF"/>
                  </a:solidFill>
                  <a:latin typeface="Arial" charset="0"/>
                  <a:ea typeface="ＭＳ Ｐゴシック" charset="-128"/>
                </a:defRPr>
              </a:lvl2pPr>
              <a:lvl3pPr marL="1143000" indent="-228600" eaLnBrk="0" hangingPunct="0">
                <a:defRPr sz="2000" b="1">
                  <a:solidFill>
                    <a:srgbClr val="FFFFFF"/>
                  </a:solidFill>
                  <a:latin typeface="Arial" charset="0"/>
                  <a:ea typeface="ＭＳ Ｐゴシック" charset="-128"/>
                </a:defRPr>
              </a:lvl3pPr>
              <a:lvl4pPr marL="1600200" indent="-228600" eaLnBrk="0" hangingPunct="0">
                <a:defRPr sz="2000" b="1">
                  <a:solidFill>
                    <a:srgbClr val="FFFFFF"/>
                  </a:solidFill>
                  <a:latin typeface="Arial" charset="0"/>
                  <a:ea typeface="ＭＳ Ｐゴシック" charset="-128"/>
                </a:defRPr>
              </a:lvl4pPr>
              <a:lvl5pPr marL="2057400" indent="-228600" eaLnBrk="0" hangingPunct="0">
                <a:defRPr sz="2000" b="1">
                  <a:solidFill>
                    <a:srgbClr val="FFFFFF"/>
                  </a:solidFill>
                  <a:latin typeface="Arial" charset="0"/>
                  <a:ea typeface="ＭＳ Ｐゴシック" charset="-128"/>
                </a:defRPr>
              </a:lvl5pPr>
              <a:lvl6pPr marL="2514600" indent="-228600" algn="ctr" eaLnBrk="0" fontAlgn="base" hangingPunct="0">
                <a:spcBef>
                  <a:spcPct val="0"/>
                </a:spcBef>
                <a:spcAft>
                  <a:spcPct val="0"/>
                </a:spcAft>
                <a:defRPr sz="2000" b="1">
                  <a:solidFill>
                    <a:srgbClr val="FFFFFF"/>
                  </a:solidFill>
                  <a:latin typeface="Arial" charset="0"/>
                  <a:ea typeface="ＭＳ Ｐゴシック" charset="-128"/>
                </a:defRPr>
              </a:lvl6pPr>
              <a:lvl7pPr marL="2971800" indent="-228600" algn="ctr" eaLnBrk="0" fontAlgn="base" hangingPunct="0">
                <a:spcBef>
                  <a:spcPct val="0"/>
                </a:spcBef>
                <a:spcAft>
                  <a:spcPct val="0"/>
                </a:spcAft>
                <a:defRPr sz="2000" b="1">
                  <a:solidFill>
                    <a:srgbClr val="FFFFFF"/>
                  </a:solidFill>
                  <a:latin typeface="Arial" charset="0"/>
                  <a:ea typeface="ＭＳ Ｐゴシック" charset="-128"/>
                </a:defRPr>
              </a:lvl7pPr>
              <a:lvl8pPr marL="3429000" indent="-228600" algn="ctr" eaLnBrk="0" fontAlgn="base" hangingPunct="0">
                <a:spcBef>
                  <a:spcPct val="0"/>
                </a:spcBef>
                <a:spcAft>
                  <a:spcPct val="0"/>
                </a:spcAft>
                <a:defRPr sz="2000" b="1">
                  <a:solidFill>
                    <a:srgbClr val="FFFFFF"/>
                  </a:solidFill>
                  <a:latin typeface="Arial" charset="0"/>
                  <a:ea typeface="ＭＳ Ｐゴシック" charset="-128"/>
                </a:defRPr>
              </a:lvl8pPr>
              <a:lvl9pPr marL="3886200" indent="-228600" algn="ctr" eaLnBrk="0" fontAlgn="base" hangingPunct="0">
                <a:spcBef>
                  <a:spcPct val="0"/>
                </a:spcBef>
                <a:spcAft>
                  <a:spcPct val="0"/>
                </a:spcAft>
                <a:defRPr sz="2000" b="1">
                  <a:solidFill>
                    <a:srgbClr val="FFFFFF"/>
                  </a:solidFill>
                  <a:latin typeface="Arial" charset="0"/>
                  <a:ea typeface="ＭＳ Ｐゴシック" charset="-128"/>
                </a:defRPr>
              </a:lvl9pPr>
            </a:lstStyle>
            <a:p>
              <a:pPr algn="ctr" eaLnBrk="1" hangingPunct="1"/>
              <a:r>
                <a:rPr lang="en-US" altLang="en-US" sz="1200" b="0" dirty="0">
                  <a:solidFill>
                    <a:schemeClr val="bg1">
                      <a:lumMod val="50000"/>
                    </a:schemeClr>
                  </a:solidFill>
                  <a:latin typeface="+mn-lt"/>
                </a:rPr>
                <a:t>Supplier</a:t>
              </a:r>
              <a:endParaRPr lang="en-CA" altLang="en-US" sz="1200" b="0" dirty="0">
                <a:solidFill>
                  <a:schemeClr val="bg1">
                    <a:lumMod val="50000"/>
                  </a:schemeClr>
                </a:solidFill>
                <a:latin typeface="+mn-lt"/>
              </a:endParaRPr>
            </a:p>
          </p:txBody>
        </p:sp>
        <p:grpSp>
          <p:nvGrpSpPr>
            <p:cNvPr id="28" name="Group 27">
              <a:extLst>
                <a:ext uri="{FF2B5EF4-FFF2-40B4-BE49-F238E27FC236}">
                  <a16:creationId xmlns:a16="http://schemas.microsoft.com/office/drawing/2014/main" id="{0B0E3B77-4C5D-224E-A1C6-65722B06CE02}"/>
                </a:ext>
              </a:extLst>
            </p:cNvPr>
            <p:cNvGrpSpPr>
              <a:grpSpLocks/>
            </p:cNvGrpSpPr>
            <p:nvPr/>
          </p:nvGrpSpPr>
          <p:grpSpPr bwMode="auto">
            <a:xfrm>
              <a:off x="2507457" y="1688306"/>
              <a:ext cx="4098131" cy="358379"/>
              <a:chOff x="1146" y="1604"/>
              <a:chExt cx="3442" cy="301"/>
            </a:xfrm>
            <a:noFill/>
          </p:grpSpPr>
          <p:grpSp>
            <p:nvGrpSpPr>
              <p:cNvPr id="54" name="Group 53">
                <a:extLst>
                  <a:ext uri="{FF2B5EF4-FFF2-40B4-BE49-F238E27FC236}">
                    <a16:creationId xmlns:a16="http://schemas.microsoft.com/office/drawing/2014/main" id="{939A8926-CEA0-714E-A041-32AF90FC50D1}"/>
                  </a:ext>
                </a:extLst>
              </p:cNvPr>
              <p:cNvGrpSpPr>
                <a:grpSpLocks/>
              </p:cNvGrpSpPr>
              <p:nvPr/>
            </p:nvGrpSpPr>
            <p:grpSpPr bwMode="auto">
              <a:xfrm>
                <a:off x="1149" y="1904"/>
                <a:ext cx="3439" cy="1"/>
                <a:chOff x="1143" y="1754"/>
                <a:chExt cx="3439" cy="1"/>
              </a:xfrm>
              <a:grpFill/>
            </p:grpSpPr>
            <p:cxnSp>
              <p:nvCxnSpPr>
                <p:cNvPr id="60" name="AutoShape 15">
                  <a:extLst>
                    <a:ext uri="{FF2B5EF4-FFF2-40B4-BE49-F238E27FC236}">
                      <a16:creationId xmlns:a16="http://schemas.microsoft.com/office/drawing/2014/main" id="{A8BADB7B-B5EC-D344-A433-64B4B8B770AA}"/>
                    </a:ext>
                  </a:extLst>
                </p:cNvPr>
                <p:cNvCxnSpPr>
                  <a:cxnSpLocks noChangeShapeType="1"/>
                </p:cNvCxnSpPr>
                <p:nvPr/>
              </p:nvCxnSpPr>
              <p:spPr bwMode="blackWhite">
                <a:xfrm flipV="1">
                  <a:off x="1143" y="1754"/>
                  <a:ext cx="175" cy="1"/>
                </a:xfrm>
                <a:prstGeom prst="straightConnector1">
                  <a:avLst/>
                </a:prstGeom>
                <a:grpFill/>
                <a:ln w="12700">
                  <a:solidFill>
                    <a:srgbClr val="7F7F7F"/>
                  </a:solidFill>
                  <a:round/>
                  <a:headEnd type="triangle" w="med" len="med"/>
                  <a:tailEnd type="triangle" w="med" len="med"/>
                </a:ln>
              </p:spPr>
            </p:cxnSp>
            <p:cxnSp>
              <p:nvCxnSpPr>
                <p:cNvPr id="61" name="AutoShape 16">
                  <a:extLst>
                    <a:ext uri="{FF2B5EF4-FFF2-40B4-BE49-F238E27FC236}">
                      <a16:creationId xmlns:a16="http://schemas.microsoft.com/office/drawing/2014/main" id="{9AE45F36-156C-974F-8DFD-4C02C30FA159}"/>
                    </a:ext>
                  </a:extLst>
                </p:cNvPr>
                <p:cNvCxnSpPr>
                  <a:cxnSpLocks noChangeShapeType="1"/>
                </p:cNvCxnSpPr>
                <p:nvPr/>
              </p:nvCxnSpPr>
              <p:spPr bwMode="blackWhite">
                <a:xfrm>
                  <a:off x="2238" y="1754"/>
                  <a:ext cx="168" cy="0"/>
                </a:xfrm>
                <a:prstGeom prst="straightConnector1">
                  <a:avLst/>
                </a:prstGeom>
                <a:grpFill/>
                <a:ln w="12700">
                  <a:solidFill>
                    <a:srgbClr val="7F7F7F"/>
                  </a:solidFill>
                  <a:round/>
                  <a:headEnd type="triangle" w="med" len="med"/>
                  <a:tailEnd type="triangle" w="med" len="med"/>
                </a:ln>
              </p:spPr>
            </p:cxnSp>
            <p:cxnSp>
              <p:nvCxnSpPr>
                <p:cNvPr id="62" name="AutoShape 17">
                  <a:extLst>
                    <a:ext uri="{FF2B5EF4-FFF2-40B4-BE49-F238E27FC236}">
                      <a16:creationId xmlns:a16="http://schemas.microsoft.com/office/drawing/2014/main" id="{40FFE81E-F487-5F4E-B300-90A866490CA5}"/>
                    </a:ext>
                  </a:extLst>
                </p:cNvPr>
                <p:cNvCxnSpPr>
                  <a:cxnSpLocks noChangeShapeType="1"/>
                </p:cNvCxnSpPr>
                <p:nvPr/>
              </p:nvCxnSpPr>
              <p:spPr bwMode="blackWhite">
                <a:xfrm>
                  <a:off x="3326" y="1754"/>
                  <a:ext cx="172" cy="0"/>
                </a:xfrm>
                <a:prstGeom prst="straightConnector1">
                  <a:avLst/>
                </a:prstGeom>
                <a:grpFill/>
                <a:ln w="12700">
                  <a:solidFill>
                    <a:srgbClr val="7F7F7F"/>
                  </a:solidFill>
                  <a:round/>
                  <a:headEnd type="triangle" w="med" len="med"/>
                  <a:tailEnd type="triangle" w="med" len="med"/>
                </a:ln>
              </p:spPr>
            </p:cxnSp>
            <p:cxnSp>
              <p:nvCxnSpPr>
                <p:cNvPr id="63" name="AutoShape 18">
                  <a:extLst>
                    <a:ext uri="{FF2B5EF4-FFF2-40B4-BE49-F238E27FC236}">
                      <a16:creationId xmlns:a16="http://schemas.microsoft.com/office/drawing/2014/main" id="{58B95E32-57A1-B54F-955B-30C90DC01519}"/>
                    </a:ext>
                  </a:extLst>
                </p:cNvPr>
                <p:cNvCxnSpPr>
                  <a:cxnSpLocks noChangeShapeType="1"/>
                </p:cNvCxnSpPr>
                <p:nvPr/>
              </p:nvCxnSpPr>
              <p:spPr bwMode="blackWhite">
                <a:xfrm>
                  <a:off x="4418" y="1754"/>
                  <a:ext cx="164" cy="0"/>
                </a:xfrm>
                <a:prstGeom prst="straightConnector1">
                  <a:avLst/>
                </a:prstGeom>
                <a:grpFill/>
                <a:ln w="12700">
                  <a:solidFill>
                    <a:srgbClr val="7F7F7F"/>
                  </a:solidFill>
                  <a:round/>
                  <a:headEnd type="triangle" w="med" len="med"/>
                  <a:tailEnd type="triangle" w="med" len="med"/>
                </a:ln>
              </p:spPr>
            </p:cxnSp>
          </p:grpSp>
          <p:grpSp>
            <p:nvGrpSpPr>
              <p:cNvPr id="55" name="Group 19">
                <a:extLst>
                  <a:ext uri="{FF2B5EF4-FFF2-40B4-BE49-F238E27FC236}">
                    <a16:creationId xmlns:a16="http://schemas.microsoft.com/office/drawing/2014/main" id="{90CCC738-D31B-B544-A154-6FC406473374}"/>
                  </a:ext>
                </a:extLst>
              </p:cNvPr>
              <p:cNvGrpSpPr>
                <a:grpSpLocks/>
              </p:cNvGrpSpPr>
              <p:nvPr/>
            </p:nvGrpSpPr>
            <p:grpSpPr bwMode="auto">
              <a:xfrm>
                <a:off x="1146" y="1604"/>
                <a:ext cx="3439" cy="1"/>
                <a:chOff x="1143" y="1754"/>
                <a:chExt cx="3439" cy="1"/>
              </a:xfrm>
              <a:grpFill/>
            </p:grpSpPr>
            <p:cxnSp>
              <p:nvCxnSpPr>
                <p:cNvPr id="56" name="AutoShape 20">
                  <a:extLst>
                    <a:ext uri="{FF2B5EF4-FFF2-40B4-BE49-F238E27FC236}">
                      <a16:creationId xmlns:a16="http://schemas.microsoft.com/office/drawing/2014/main" id="{FC6F1E59-9A18-5F4D-A0F9-9BA1CBCE9033}"/>
                    </a:ext>
                  </a:extLst>
                </p:cNvPr>
                <p:cNvCxnSpPr>
                  <a:cxnSpLocks noChangeShapeType="1"/>
                </p:cNvCxnSpPr>
                <p:nvPr/>
              </p:nvCxnSpPr>
              <p:spPr bwMode="blackWhite">
                <a:xfrm flipV="1">
                  <a:off x="1143" y="1754"/>
                  <a:ext cx="175" cy="1"/>
                </a:xfrm>
                <a:prstGeom prst="straightConnector1">
                  <a:avLst/>
                </a:prstGeom>
                <a:grpFill/>
                <a:ln w="12700">
                  <a:solidFill>
                    <a:srgbClr val="7F7F7F"/>
                  </a:solidFill>
                  <a:round/>
                  <a:headEnd type="triangle" w="med" len="med"/>
                  <a:tailEnd type="triangle" w="med" len="med"/>
                </a:ln>
              </p:spPr>
            </p:cxnSp>
            <p:cxnSp>
              <p:nvCxnSpPr>
                <p:cNvPr id="57" name="AutoShape 21">
                  <a:extLst>
                    <a:ext uri="{FF2B5EF4-FFF2-40B4-BE49-F238E27FC236}">
                      <a16:creationId xmlns:a16="http://schemas.microsoft.com/office/drawing/2014/main" id="{B635E341-7864-F446-918B-D9460B33C344}"/>
                    </a:ext>
                  </a:extLst>
                </p:cNvPr>
                <p:cNvCxnSpPr>
                  <a:cxnSpLocks noChangeShapeType="1"/>
                </p:cNvCxnSpPr>
                <p:nvPr/>
              </p:nvCxnSpPr>
              <p:spPr bwMode="blackWhite">
                <a:xfrm>
                  <a:off x="2238" y="1754"/>
                  <a:ext cx="168" cy="0"/>
                </a:xfrm>
                <a:prstGeom prst="straightConnector1">
                  <a:avLst/>
                </a:prstGeom>
                <a:grpFill/>
                <a:ln w="12700">
                  <a:solidFill>
                    <a:srgbClr val="7F7F7F"/>
                  </a:solidFill>
                  <a:round/>
                  <a:headEnd type="triangle" w="med" len="med"/>
                  <a:tailEnd type="triangle" w="med" len="med"/>
                </a:ln>
              </p:spPr>
            </p:cxnSp>
            <p:cxnSp>
              <p:nvCxnSpPr>
                <p:cNvPr id="58" name="AutoShape 22">
                  <a:extLst>
                    <a:ext uri="{FF2B5EF4-FFF2-40B4-BE49-F238E27FC236}">
                      <a16:creationId xmlns:a16="http://schemas.microsoft.com/office/drawing/2014/main" id="{C3AC906F-489A-DD42-AD0D-2B5577F65EC1}"/>
                    </a:ext>
                  </a:extLst>
                </p:cNvPr>
                <p:cNvCxnSpPr>
                  <a:cxnSpLocks noChangeShapeType="1"/>
                </p:cNvCxnSpPr>
                <p:nvPr/>
              </p:nvCxnSpPr>
              <p:spPr bwMode="blackWhite">
                <a:xfrm>
                  <a:off x="3326" y="1754"/>
                  <a:ext cx="172" cy="0"/>
                </a:xfrm>
                <a:prstGeom prst="straightConnector1">
                  <a:avLst/>
                </a:prstGeom>
                <a:grpFill/>
                <a:ln w="12700">
                  <a:solidFill>
                    <a:srgbClr val="7F7F7F"/>
                  </a:solidFill>
                  <a:round/>
                  <a:headEnd type="triangle" w="med" len="med"/>
                  <a:tailEnd type="triangle" w="med" len="med"/>
                </a:ln>
              </p:spPr>
            </p:cxnSp>
            <p:cxnSp>
              <p:nvCxnSpPr>
                <p:cNvPr id="59" name="AutoShape 23">
                  <a:extLst>
                    <a:ext uri="{FF2B5EF4-FFF2-40B4-BE49-F238E27FC236}">
                      <a16:creationId xmlns:a16="http://schemas.microsoft.com/office/drawing/2014/main" id="{2552B569-3AE1-8048-89EE-636DE94D307D}"/>
                    </a:ext>
                  </a:extLst>
                </p:cNvPr>
                <p:cNvCxnSpPr>
                  <a:cxnSpLocks noChangeShapeType="1"/>
                </p:cNvCxnSpPr>
                <p:nvPr/>
              </p:nvCxnSpPr>
              <p:spPr bwMode="blackWhite">
                <a:xfrm>
                  <a:off x="4418" y="1754"/>
                  <a:ext cx="164" cy="0"/>
                </a:xfrm>
                <a:prstGeom prst="straightConnector1">
                  <a:avLst/>
                </a:prstGeom>
                <a:grpFill/>
                <a:ln w="12700">
                  <a:solidFill>
                    <a:srgbClr val="7F7F7F"/>
                  </a:solidFill>
                  <a:round/>
                  <a:headEnd type="triangle" w="med" len="med"/>
                  <a:tailEnd type="triangle" w="med" len="med"/>
                </a:ln>
              </p:spPr>
            </p:cxnSp>
          </p:grpSp>
        </p:grpSp>
        <p:cxnSp>
          <p:nvCxnSpPr>
            <p:cNvPr id="29" name="AutoShape 24">
              <a:extLst>
                <a:ext uri="{FF2B5EF4-FFF2-40B4-BE49-F238E27FC236}">
                  <a16:creationId xmlns:a16="http://schemas.microsoft.com/office/drawing/2014/main" id="{1C608486-1D9E-D949-A297-694424A1CF69}"/>
                </a:ext>
              </a:extLst>
            </p:cNvPr>
            <p:cNvCxnSpPr>
              <a:cxnSpLocks noChangeShapeType="1"/>
              <a:stCxn id="24" idx="2"/>
              <a:endCxn id="25" idx="2"/>
            </p:cNvCxnSpPr>
            <p:nvPr/>
          </p:nvCxnSpPr>
          <p:spPr bwMode="auto">
            <a:xfrm rot="16200000" flipH="1">
              <a:off x="5204818" y="1601986"/>
              <a:ext cx="1190" cy="1300163"/>
            </a:xfrm>
            <a:prstGeom prst="bentConnector3">
              <a:avLst>
                <a:gd name="adj1" fmla="val 27400009"/>
              </a:avLst>
            </a:prstGeom>
            <a:noFill/>
            <a:ln w="28575">
              <a:solidFill>
                <a:srgbClr val="7F7F7F"/>
              </a:solidFill>
              <a:miter lim="800000"/>
              <a:headEnd type="triangle" w="lg" len="lg"/>
              <a:tailEnd type="triangle" w="lg" len="lg"/>
            </a:ln>
            <a:extLst>
              <a:ext uri="{909E8E84-426E-40dd-AFC4-6F175D3DCCD1}">
                <a14:hiddenFill xmlns="" xmlns:a14="http://schemas.microsoft.com/office/drawing/2010/main">
                  <a:noFill/>
                </a14:hiddenFill>
              </a:ext>
            </a:extLst>
          </p:spPr>
        </p:cxnSp>
        <p:cxnSp>
          <p:nvCxnSpPr>
            <p:cNvPr id="30" name="AutoShape 25">
              <a:extLst>
                <a:ext uri="{FF2B5EF4-FFF2-40B4-BE49-F238E27FC236}">
                  <a16:creationId xmlns:a16="http://schemas.microsoft.com/office/drawing/2014/main" id="{845E7CCB-127C-734C-AE15-1F515641E34F}"/>
                </a:ext>
              </a:extLst>
            </p:cNvPr>
            <p:cNvCxnSpPr>
              <a:cxnSpLocks noChangeShapeType="1"/>
              <a:stCxn id="23" idx="0"/>
              <a:endCxn id="24" idx="0"/>
            </p:cNvCxnSpPr>
            <p:nvPr/>
          </p:nvCxnSpPr>
          <p:spPr bwMode="auto">
            <a:xfrm rot="5400000" flipV="1">
              <a:off x="3907036" y="835224"/>
              <a:ext cx="1190" cy="1295400"/>
            </a:xfrm>
            <a:prstGeom prst="bentConnector3">
              <a:avLst>
                <a:gd name="adj1" fmla="val -33100009"/>
              </a:avLst>
            </a:prstGeom>
            <a:noFill/>
            <a:ln w="28575">
              <a:solidFill>
                <a:srgbClr val="7F7F7F"/>
              </a:solidFill>
              <a:miter lim="800000"/>
              <a:headEnd type="triangle" w="lg" len="lg"/>
              <a:tailEnd type="triangle" w="lg" len="lg"/>
            </a:ln>
            <a:extLst>
              <a:ext uri="{909E8E84-426E-40dd-AFC4-6F175D3DCCD1}">
                <a14:hiddenFill xmlns="" xmlns:a14="http://schemas.microsoft.com/office/drawing/2010/main">
                  <a:noFill/>
                </a14:hiddenFill>
              </a:ext>
            </a:extLst>
          </p:spPr>
        </p:cxnSp>
        <p:sp>
          <p:nvSpPr>
            <p:cNvPr id="31" name="AutoShape 26">
              <a:extLst>
                <a:ext uri="{FF2B5EF4-FFF2-40B4-BE49-F238E27FC236}">
                  <a16:creationId xmlns:a16="http://schemas.microsoft.com/office/drawing/2014/main" id="{25C74A62-2820-744C-9B57-3E91A49E493D}"/>
                </a:ext>
              </a:extLst>
            </p:cNvPr>
            <p:cNvSpPr>
              <a:spLocks noChangeArrowheads="1"/>
            </p:cNvSpPr>
            <p:nvPr/>
          </p:nvSpPr>
          <p:spPr bwMode="auto">
            <a:xfrm>
              <a:off x="3465910" y="898923"/>
              <a:ext cx="765572" cy="378619"/>
            </a:xfrm>
            <a:prstGeom prst="cloudCallout">
              <a:avLst>
                <a:gd name="adj1" fmla="val -28069"/>
                <a:gd name="adj2" fmla="val 20755"/>
              </a:avLst>
            </a:prstGeom>
            <a:solidFill>
              <a:srgbClr val="FFFFFF"/>
            </a:solidFill>
            <a:ln w="12700">
              <a:solidFill>
                <a:srgbClr val="7F7F7F"/>
              </a:solidFill>
              <a:round/>
              <a:headEnd type="none" w="sm" len="sm"/>
              <a:tailEnd type="none" w="sm" len="sm"/>
            </a:ln>
          </p:spPr>
          <p:txBody>
            <a:bodyPr/>
            <a:lstStyle>
              <a:lvl1pPr eaLnBrk="0" hangingPunct="0">
                <a:defRPr sz="2000" b="1">
                  <a:solidFill>
                    <a:srgbClr val="FFFFFF"/>
                  </a:solidFill>
                  <a:latin typeface="Arial" charset="0"/>
                  <a:ea typeface="ＭＳ Ｐゴシック" charset="-128"/>
                </a:defRPr>
              </a:lvl1pPr>
              <a:lvl2pPr marL="742950" indent="-285750" eaLnBrk="0" hangingPunct="0">
                <a:defRPr sz="2000" b="1">
                  <a:solidFill>
                    <a:srgbClr val="FFFFFF"/>
                  </a:solidFill>
                  <a:latin typeface="Arial" charset="0"/>
                  <a:ea typeface="ＭＳ Ｐゴシック" charset="-128"/>
                </a:defRPr>
              </a:lvl2pPr>
              <a:lvl3pPr marL="1143000" indent="-228600" eaLnBrk="0" hangingPunct="0">
                <a:defRPr sz="2000" b="1">
                  <a:solidFill>
                    <a:srgbClr val="FFFFFF"/>
                  </a:solidFill>
                  <a:latin typeface="Arial" charset="0"/>
                  <a:ea typeface="ＭＳ Ｐゴシック" charset="-128"/>
                </a:defRPr>
              </a:lvl3pPr>
              <a:lvl4pPr marL="1600200" indent="-228600" eaLnBrk="0" hangingPunct="0">
                <a:defRPr sz="2000" b="1">
                  <a:solidFill>
                    <a:srgbClr val="FFFFFF"/>
                  </a:solidFill>
                  <a:latin typeface="Arial" charset="0"/>
                  <a:ea typeface="ＭＳ Ｐゴシック" charset="-128"/>
                </a:defRPr>
              </a:lvl4pPr>
              <a:lvl5pPr marL="2057400" indent="-228600" eaLnBrk="0" hangingPunct="0">
                <a:defRPr sz="2000" b="1">
                  <a:solidFill>
                    <a:srgbClr val="FFFFFF"/>
                  </a:solidFill>
                  <a:latin typeface="Arial" charset="0"/>
                  <a:ea typeface="ＭＳ Ｐゴシック" charset="-128"/>
                </a:defRPr>
              </a:lvl5pPr>
              <a:lvl6pPr marL="2514600" indent="-228600" algn="ctr" eaLnBrk="0" fontAlgn="base" hangingPunct="0">
                <a:spcBef>
                  <a:spcPct val="0"/>
                </a:spcBef>
                <a:spcAft>
                  <a:spcPct val="0"/>
                </a:spcAft>
                <a:defRPr sz="2000" b="1">
                  <a:solidFill>
                    <a:srgbClr val="FFFFFF"/>
                  </a:solidFill>
                  <a:latin typeface="Arial" charset="0"/>
                  <a:ea typeface="ＭＳ Ｐゴシック" charset="-128"/>
                </a:defRPr>
              </a:lvl6pPr>
              <a:lvl7pPr marL="2971800" indent="-228600" algn="ctr" eaLnBrk="0" fontAlgn="base" hangingPunct="0">
                <a:spcBef>
                  <a:spcPct val="0"/>
                </a:spcBef>
                <a:spcAft>
                  <a:spcPct val="0"/>
                </a:spcAft>
                <a:defRPr sz="2000" b="1">
                  <a:solidFill>
                    <a:srgbClr val="FFFFFF"/>
                  </a:solidFill>
                  <a:latin typeface="Arial" charset="0"/>
                  <a:ea typeface="ＭＳ Ｐゴシック" charset="-128"/>
                </a:defRPr>
              </a:lvl7pPr>
              <a:lvl8pPr marL="3429000" indent="-228600" algn="ctr" eaLnBrk="0" fontAlgn="base" hangingPunct="0">
                <a:spcBef>
                  <a:spcPct val="0"/>
                </a:spcBef>
                <a:spcAft>
                  <a:spcPct val="0"/>
                </a:spcAft>
                <a:defRPr sz="2000" b="1">
                  <a:solidFill>
                    <a:srgbClr val="FFFFFF"/>
                  </a:solidFill>
                  <a:latin typeface="Arial" charset="0"/>
                  <a:ea typeface="ＭＳ Ｐゴシック" charset="-128"/>
                </a:defRPr>
              </a:lvl8pPr>
              <a:lvl9pPr marL="3886200" indent="-228600" algn="ctr" eaLnBrk="0" fontAlgn="base" hangingPunct="0">
                <a:spcBef>
                  <a:spcPct val="0"/>
                </a:spcBef>
                <a:spcAft>
                  <a:spcPct val="0"/>
                </a:spcAft>
                <a:defRPr sz="2000" b="1">
                  <a:solidFill>
                    <a:srgbClr val="FFFFFF"/>
                  </a:solidFill>
                  <a:latin typeface="Arial" charset="0"/>
                  <a:ea typeface="ＭＳ Ｐゴシック" charset="-128"/>
                </a:defRPr>
              </a:lvl9pPr>
            </a:lstStyle>
            <a:p>
              <a:pPr algn="ctr" eaLnBrk="1" hangingPunct="1"/>
              <a:endParaRPr lang="en-US" altLang="en-US" sz="1200" dirty="0">
                <a:solidFill>
                  <a:schemeClr val="bg1">
                    <a:lumMod val="50000"/>
                  </a:schemeClr>
                </a:solidFill>
              </a:endParaRPr>
            </a:p>
          </p:txBody>
        </p:sp>
        <p:sp>
          <p:nvSpPr>
            <p:cNvPr id="32" name="AutoShape 27">
              <a:extLst>
                <a:ext uri="{FF2B5EF4-FFF2-40B4-BE49-F238E27FC236}">
                  <a16:creationId xmlns:a16="http://schemas.microsoft.com/office/drawing/2014/main" id="{141407EF-1D10-E44C-8CBA-505A90B17876}"/>
                </a:ext>
              </a:extLst>
            </p:cNvPr>
            <p:cNvSpPr>
              <a:spLocks noChangeArrowheads="1"/>
            </p:cNvSpPr>
            <p:nvPr/>
          </p:nvSpPr>
          <p:spPr bwMode="auto">
            <a:xfrm>
              <a:off x="4779169" y="2384823"/>
              <a:ext cx="765572" cy="378619"/>
            </a:xfrm>
            <a:prstGeom prst="cloudCallout">
              <a:avLst>
                <a:gd name="adj1" fmla="val -28069"/>
                <a:gd name="adj2" fmla="val 20755"/>
              </a:avLst>
            </a:prstGeom>
            <a:solidFill>
              <a:srgbClr val="FFFFFF"/>
            </a:solidFill>
            <a:ln w="12700">
              <a:solidFill>
                <a:srgbClr val="7F7F7F"/>
              </a:solidFill>
              <a:round/>
              <a:headEnd type="none" w="sm" len="sm"/>
              <a:tailEnd type="none" w="sm" len="sm"/>
            </a:ln>
          </p:spPr>
          <p:txBody>
            <a:bodyPr/>
            <a:lstStyle>
              <a:lvl1pPr eaLnBrk="0" hangingPunct="0">
                <a:defRPr sz="2000" b="1">
                  <a:solidFill>
                    <a:srgbClr val="FFFFFF"/>
                  </a:solidFill>
                  <a:latin typeface="Arial" charset="0"/>
                  <a:ea typeface="ＭＳ Ｐゴシック" charset="-128"/>
                </a:defRPr>
              </a:lvl1pPr>
              <a:lvl2pPr marL="742950" indent="-285750" eaLnBrk="0" hangingPunct="0">
                <a:defRPr sz="2000" b="1">
                  <a:solidFill>
                    <a:srgbClr val="FFFFFF"/>
                  </a:solidFill>
                  <a:latin typeface="Arial" charset="0"/>
                  <a:ea typeface="ＭＳ Ｐゴシック" charset="-128"/>
                </a:defRPr>
              </a:lvl2pPr>
              <a:lvl3pPr marL="1143000" indent="-228600" eaLnBrk="0" hangingPunct="0">
                <a:defRPr sz="2000" b="1">
                  <a:solidFill>
                    <a:srgbClr val="FFFFFF"/>
                  </a:solidFill>
                  <a:latin typeface="Arial" charset="0"/>
                  <a:ea typeface="ＭＳ Ｐゴシック" charset="-128"/>
                </a:defRPr>
              </a:lvl3pPr>
              <a:lvl4pPr marL="1600200" indent="-228600" eaLnBrk="0" hangingPunct="0">
                <a:defRPr sz="2000" b="1">
                  <a:solidFill>
                    <a:srgbClr val="FFFFFF"/>
                  </a:solidFill>
                  <a:latin typeface="Arial" charset="0"/>
                  <a:ea typeface="ＭＳ Ｐゴシック" charset="-128"/>
                </a:defRPr>
              </a:lvl4pPr>
              <a:lvl5pPr marL="2057400" indent="-228600" eaLnBrk="0" hangingPunct="0">
                <a:defRPr sz="2000" b="1">
                  <a:solidFill>
                    <a:srgbClr val="FFFFFF"/>
                  </a:solidFill>
                  <a:latin typeface="Arial" charset="0"/>
                  <a:ea typeface="ＭＳ Ｐゴシック" charset="-128"/>
                </a:defRPr>
              </a:lvl5pPr>
              <a:lvl6pPr marL="2514600" indent="-228600" algn="ctr" eaLnBrk="0" fontAlgn="base" hangingPunct="0">
                <a:spcBef>
                  <a:spcPct val="0"/>
                </a:spcBef>
                <a:spcAft>
                  <a:spcPct val="0"/>
                </a:spcAft>
                <a:defRPr sz="2000" b="1">
                  <a:solidFill>
                    <a:srgbClr val="FFFFFF"/>
                  </a:solidFill>
                  <a:latin typeface="Arial" charset="0"/>
                  <a:ea typeface="ＭＳ Ｐゴシック" charset="-128"/>
                </a:defRPr>
              </a:lvl6pPr>
              <a:lvl7pPr marL="2971800" indent="-228600" algn="ctr" eaLnBrk="0" fontAlgn="base" hangingPunct="0">
                <a:spcBef>
                  <a:spcPct val="0"/>
                </a:spcBef>
                <a:spcAft>
                  <a:spcPct val="0"/>
                </a:spcAft>
                <a:defRPr sz="2000" b="1">
                  <a:solidFill>
                    <a:srgbClr val="FFFFFF"/>
                  </a:solidFill>
                  <a:latin typeface="Arial" charset="0"/>
                  <a:ea typeface="ＭＳ Ｐゴシック" charset="-128"/>
                </a:defRPr>
              </a:lvl7pPr>
              <a:lvl8pPr marL="3429000" indent="-228600" algn="ctr" eaLnBrk="0" fontAlgn="base" hangingPunct="0">
                <a:spcBef>
                  <a:spcPct val="0"/>
                </a:spcBef>
                <a:spcAft>
                  <a:spcPct val="0"/>
                </a:spcAft>
                <a:defRPr sz="2000" b="1">
                  <a:solidFill>
                    <a:srgbClr val="FFFFFF"/>
                  </a:solidFill>
                  <a:latin typeface="Arial" charset="0"/>
                  <a:ea typeface="ＭＳ Ｐゴシック" charset="-128"/>
                </a:defRPr>
              </a:lvl8pPr>
              <a:lvl9pPr marL="3886200" indent="-228600" algn="ctr" eaLnBrk="0" fontAlgn="base" hangingPunct="0">
                <a:spcBef>
                  <a:spcPct val="0"/>
                </a:spcBef>
                <a:spcAft>
                  <a:spcPct val="0"/>
                </a:spcAft>
                <a:defRPr sz="2000" b="1">
                  <a:solidFill>
                    <a:srgbClr val="FFFFFF"/>
                  </a:solidFill>
                  <a:latin typeface="Arial" charset="0"/>
                  <a:ea typeface="ＭＳ Ｐゴシック" charset="-128"/>
                </a:defRPr>
              </a:lvl9pPr>
            </a:lstStyle>
            <a:p>
              <a:pPr algn="ctr" eaLnBrk="1" hangingPunct="1"/>
              <a:endParaRPr lang="en-US" altLang="en-US" sz="1200" dirty="0">
                <a:solidFill>
                  <a:schemeClr val="bg1">
                    <a:lumMod val="50000"/>
                  </a:schemeClr>
                </a:solidFill>
              </a:endParaRPr>
            </a:p>
          </p:txBody>
        </p:sp>
        <p:cxnSp>
          <p:nvCxnSpPr>
            <p:cNvPr id="33" name="AutoShape 28">
              <a:extLst>
                <a:ext uri="{FF2B5EF4-FFF2-40B4-BE49-F238E27FC236}">
                  <a16:creationId xmlns:a16="http://schemas.microsoft.com/office/drawing/2014/main" id="{763D281E-2484-ED42-82F8-7D34C28827A1}"/>
                </a:ext>
              </a:extLst>
            </p:cNvPr>
            <p:cNvCxnSpPr>
              <a:cxnSpLocks noChangeShapeType="1"/>
            </p:cNvCxnSpPr>
            <p:nvPr/>
          </p:nvCxnSpPr>
          <p:spPr bwMode="auto">
            <a:xfrm rot="5400000" flipV="1">
              <a:off x="6485930" y="828080"/>
              <a:ext cx="1190" cy="1295400"/>
            </a:xfrm>
            <a:prstGeom prst="bentConnector3">
              <a:avLst>
                <a:gd name="adj1" fmla="val -33100009"/>
              </a:avLst>
            </a:prstGeom>
            <a:noFill/>
            <a:ln w="28575">
              <a:solidFill>
                <a:srgbClr val="7F7F7F"/>
              </a:solidFill>
              <a:miter lim="800000"/>
              <a:headEnd type="triangle" w="lg" len="lg"/>
              <a:tailEnd type="triangle" w="lg" len="lg"/>
            </a:ln>
            <a:extLst>
              <a:ext uri="{909E8E84-426E-40dd-AFC4-6F175D3DCCD1}">
                <a14:hiddenFill xmlns="" xmlns:a14="http://schemas.microsoft.com/office/drawing/2010/main">
                  <a:noFill/>
                </a14:hiddenFill>
              </a:ext>
            </a:extLst>
          </p:spPr>
        </p:cxnSp>
        <p:sp>
          <p:nvSpPr>
            <p:cNvPr id="51" name="AutoShape 29">
              <a:extLst>
                <a:ext uri="{FF2B5EF4-FFF2-40B4-BE49-F238E27FC236}">
                  <a16:creationId xmlns:a16="http://schemas.microsoft.com/office/drawing/2014/main" id="{A725BDE6-34E5-2545-A297-BCA15ED74DCB}"/>
                </a:ext>
              </a:extLst>
            </p:cNvPr>
            <p:cNvSpPr>
              <a:spLocks noChangeArrowheads="1"/>
            </p:cNvSpPr>
            <p:nvPr/>
          </p:nvSpPr>
          <p:spPr bwMode="auto">
            <a:xfrm>
              <a:off x="6044803" y="891779"/>
              <a:ext cx="765572" cy="378619"/>
            </a:xfrm>
            <a:prstGeom prst="cloudCallout">
              <a:avLst>
                <a:gd name="adj1" fmla="val -28069"/>
                <a:gd name="adj2" fmla="val 20755"/>
              </a:avLst>
            </a:prstGeom>
            <a:solidFill>
              <a:srgbClr val="FFFFFF"/>
            </a:solidFill>
            <a:ln w="12700">
              <a:solidFill>
                <a:srgbClr val="7F7F7F"/>
              </a:solidFill>
              <a:round/>
              <a:headEnd type="none" w="sm" len="sm"/>
              <a:tailEnd type="none" w="sm" len="sm"/>
            </a:ln>
          </p:spPr>
          <p:txBody>
            <a:bodyPr/>
            <a:lstStyle>
              <a:lvl1pPr eaLnBrk="0" hangingPunct="0">
                <a:defRPr sz="2000" b="1">
                  <a:solidFill>
                    <a:srgbClr val="FFFFFF"/>
                  </a:solidFill>
                  <a:latin typeface="Arial" charset="0"/>
                  <a:ea typeface="ＭＳ Ｐゴシック" charset="-128"/>
                </a:defRPr>
              </a:lvl1pPr>
              <a:lvl2pPr marL="742950" indent="-285750" eaLnBrk="0" hangingPunct="0">
                <a:defRPr sz="2000" b="1">
                  <a:solidFill>
                    <a:srgbClr val="FFFFFF"/>
                  </a:solidFill>
                  <a:latin typeface="Arial" charset="0"/>
                  <a:ea typeface="ＭＳ Ｐゴシック" charset="-128"/>
                </a:defRPr>
              </a:lvl2pPr>
              <a:lvl3pPr marL="1143000" indent="-228600" eaLnBrk="0" hangingPunct="0">
                <a:defRPr sz="2000" b="1">
                  <a:solidFill>
                    <a:srgbClr val="FFFFFF"/>
                  </a:solidFill>
                  <a:latin typeface="Arial" charset="0"/>
                  <a:ea typeface="ＭＳ Ｐゴシック" charset="-128"/>
                </a:defRPr>
              </a:lvl3pPr>
              <a:lvl4pPr marL="1600200" indent="-228600" eaLnBrk="0" hangingPunct="0">
                <a:defRPr sz="2000" b="1">
                  <a:solidFill>
                    <a:srgbClr val="FFFFFF"/>
                  </a:solidFill>
                  <a:latin typeface="Arial" charset="0"/>
                  <a:ea typeface="ＭＳ Ｐゴシック" charset="-128"/>
                </a:defRPr>
              </a:lvl4pPr>
              <a:lvl5pPr marL="2057400" indent="-228600" eaLnBrk="0" hangingPunct="0">
                <a:defRPr sz="2000" b="1">
                  <a:solidFill>
                    <a:srgbClr val="FFFFFF"/>
                  </a:solidFill>
                  <a:latin typeface="Arial" charset="0"/>
                  <a:ea typeface="ＭＳ Ｐゴシック" charset="-128"/>
                </a:defRPr>
              </a:lvl5pPr>
              <a:lvl6pPr marL="2514600" indent="-228600" algn="ctr" eaLnBrk="0" fontAlgn="base" hangingPunct="0">
                <a:spcBef>
                  <a:spcPct val="0"/>
                </a:spcBef>
                <a:spcAft>
                  <a:spcPct val="0"/>
                </a:spcAft>
                <a:defRPr sz="2000" b="1">
                  <a:solidFill>
                    <a:srgbClr val="FFFFFF"/>
                  </a:solidFill>
                  <a:latin typeface="Arial" charset="0"/>
                  <a:ea typeface="ＭＳ Ｐゴシック" charset="-128"/>
                </a:defRPr>
              </a:lvl6pPr>
              <a:lvl7pPr marL="2971800" indent="-228600" algn="ctr" eaLnBrk="0" fontAlgn="base" hangingPunct="0">
                <a:spcBef>
                  <a:spcPct val="0"/>
                </a:spcBef>
                <a:spcAft>
                  <a:spcPct val="0"/>
                </a:spcAft>
                <a:defRPr sz="2000" b="1">
                  <a:solidFill>
                    <a:srgbClr val="FFFFFF"/>
                  </a:solidFill>
                  <a:latin typeface="Arial" charset="0"/>
                  <a:ea typeface="ＭＳ Ｐゴシック" charset="-128"/>
                </a:defRPr>
              </a:lvl7pPr>
              <a:lvl8pPr marL="3429000" indent="-228600" algn="ctr" eaLnBrk="0" fontAlgn="base" hangingPunct="0">
                <a:spcBef>
                  <a:spcPct val="0"/>
                </a:spcBef>
                <a:spcAft>
                  <a:spcPct val="0"/>
                </a:spcAft>
                <a:defRPr sz="2000" b="1">
                  <a:solidFill>
                    <a:srgbClr val="FFFFFF"/>
                  </a:solidFill>
                  <a:latin typeface="Arial" charset="0"/>
                  <a:ea typeface="ＭＳ Ｐゴシック" charset="-128"/>
                </a:defRPr>
              </a:lvl8pPr>
              <a:lvl9pPr marL="3886200" indent="-228600" algn="ctr" eaLnBrk="0" fontAlgn="base" hangingPunct="0">
                <a:spcBef>
                  <a:spcPct val="0"/>
                </a:spcBef>
                <a:spcAft>
                  <a:spcPct val="0"/>
                </a:spcAft>
                <a:defRPr sz="2000" b="1">
                  <a:solidFill>
                    <a:srgbClr val="FFFFFF"/>
                  </a:solidFill>
                  <a:latin typeface="Arial" charset="0"/>
                  <a:ea typeface="ＭＳ Ｐゴシック" charset="-128"/>
                </a:defRPr>
              </a:lvl9pPr>
            </a:lstStyle>
            <a:p>
              <a:pPr algn="ctr" eaLnBrk="1" hangingPunct="1"/>
              <a:endParaRPr lang="en-US" altLang="en-US" sz="1200" dirty="0">
                <a:solidFill>
                  <a:schemeClr val="bg1">
                    <a:lumMod val="50000"/>
                  </a:schemeClr>
                </a:solidFill>
              </a:endParaRPr>
            </a:p>
          </p:txBody>
        </p:sp>
        <p:cxnSp>
          <p:nvCxnSpPr>
            <p:cNvPr id="52" name="AutoShape 30">
              <a:extLst>
                <a:ext uri="{FF2B5EF4-FFF2-40B4-BE49-F238E27FC236}">
                  <a16:creationId xmlns:a16="http://schemas.microsoft.com/office/drawing/2014/main" id="{BA9732E9-F1A0-FB43-8F93-549CAE162387}"/>
                </a:ext>
              </a:extLst>
            </p:cNvPr>
            <p:cNvCxnSpPr>
              <a:cxnSpLocks noChangeShapeType="1"/>
            </p:cNvCxnSpPr>
            <p:nvPr/>
          </p:nvCxnSpPr>
          <p:spPr bwMode="auto">
            <a:xfrm rot="16200000" flipH="1">
              <a:off x="2561630" y="1601986"/>
              <a:ext cx="1190" cy="1300163"/>
            </a:xfrm>
            <a:prstGeom prst="bentConnector3">
              <a:avLst>
                <a:gd name="adj1" fmla="val 27400009"/>
              </a:avLst>
            </a:prstGeom>
            <a:noFill/>
            <a:ln w="28575">
              <a:solidFill>
                <a:srgbClr val="7F7F7F"/>
              </a:solidFill>
              <a:miter lim="800000"/>
              <a:headEnd type="triangle" w="lg" len="lg"/>
              <a:tailEnd type="triangle" w="lg" len="lg"/>
            </a:ln>
            <a:extLst>
              <a:ext uri="{909E8E84-426E-40dd-AFC4-6F175D3DCCD1}">
                <a14:hiddenFill xmlns="" xmlns:a14="http://schemas.microsoft.com/office/drawing/2010/main">
                  <a:noFill/>
                </a14:hiddenFill>
              </a:ext>
            </a:extLst>
          </p:spPr>
        </p:cxnSp>
        <p:sp>
          <p:nvSpPr>
            <p:cNvPr id="53" name="AutoShape 31">
              <a:extLst>
                <a:ext uri="{FF2B5EF4-FFF2-40B4-BE49-F238E27FC236}">
                  <a16:creationId xmlns:a16="http://schemas.microsoft.com/office/drawing/2014/main" id="{F9BDB228-1184-CB48-9D3A-D4EAC6FE7A80}"/>
                </a:ext>
              </a:extLst>
            </p:cNvPr>
            <p:cNvSpPr>
              <a:spLocks noChangeArrowheads="1"/>
            </p:cNvSpPr>
            <p:nvPr/>
          </p:nvSpPr>
          <p:spPr bwMode="auto">
            <a:xfrm>
              <a:off x="2135982" y="2384823"/>
              <a:ext cx="765572" cy="378619"/>
            </a:xfrm>
            <a:prstGeom prst="cloudCallout">
              <a:avLst>
                <a:gd name="adj1" fmla="val -28069"/>
                <a:gd name="adj2" fmla="val 20755"/>
              </a:avLst>
            </a:prstGeom>
            <a:solidFill>
              <a:srgbClr val="FFFFFF"/>
            </a:solidFill>
            <a:ln w="12700">
              <a:solidFill>
                <a:srgbClr val="7F7F7F"/>
              </a:solidFill>
              <a:round/>
              <a:headEnd type="none" w="sm" len="sm"/>
              <a:tailEnd type="none" w="sm" len="sm"/>
            </a:ln>
          </p:spPr>
          <p:txBody>
            <a:bodyPr/>
            <a:lstStyle>
              <a:lvl1pPr eaLnBrk="0" hangingPunct="0">
                <a:defRPr sz="2000" b="1">
                  <a:solidFill>
                    <a:srgbClr val="FFFFFF"/>
                  </a:solidFill>
                  <a:latin typeface="Arial" charset="0"/>
                  <a:ea typeface="ＭＳ Ｐゴシック" charset="-128"/>
                </a:defRPr>
              </a:lvl1pPr>
              <a:lvl2pPr marL="742950" indent="-285750" eaLnBrk="0" hangingPunct="0">
                <a:defRPr sz="2000" b="1">
                  <a:solidFill>
                    <a:srgbClr val="FFFFFF"/>
                  </a:solidFill>
                  <a:latin typeface="Arial" charset="0"/>
                  <a:ea typeface="ＭＳ Ｐゴシック" charset="-128"/>
                </a:defRPr>
              </a:lvl2pPr>
              <a:lvl3pPr marL="1143000" indent="-228600" eaLnBrk="0" hangingPunct="0">
                <a:defRPr sz="2000" b="1">
                  <a:solidFill>
                    <a:srgbClr val="FFFFFF"/>
                  </a:solidFill>
                  <a:latin typeface="Arial" charset="0"/>
                  <a:ea typeface="ＭＳ Ｐゴシック" charset="-128"/>
                </a:defRPr>
              </a:lvl3pPr>
              <a:lvl4pPr marL="1600200" indent="-228600" eaLnBrk="0" hangingPunct="0">
                <a:defRPr sz="2000" b="1">
                  <a:solidFill>
                    <a:srgbClr val="FFFFFF"/>
                  </a:solidFill>
                  <a:latin typeface="Arial" charset="0"/>
                  <a:ea typeface="ＭＳ Ｐゴシック" charset="-128"/>
                </a:defRPr>
              </a:lvl4pPr>
              <a:lvl5pPr marL="2057400" indent="-228600" eaLnBrk="0" hangingPunct="0">
                <a:defRPr sz="2000" b="1">
                  <a:solidFill>
                    <a:srgbClr val="FFFFFF"/>
                  </a:solidFill>
                  <a:latin typeface="Arial" charset="0"/>
                  <a:ea typeface="ＭＳ Ｐゴシック" charset="-128"/>
                </a:defRPr>
              </a:lvl5pPr>
              <a:lvl6pPr marL="2514600" indent="-228600" algn="ctr" eaLnBrk="0" fontAlgn="base" hangingPunct="0">
                <a:spcBef>
                  <a:spcPct val="0"/>
                </a:spcBef>
                <a:spcAft>
                  <a:spcPct val="0"/>
                </a:spcAft>
                <a:defRPr sz="2000" b="1">
                  <a:solidFill>
                    <a:srgbClr val="FFFFFF"/>
                  </a:solidFill>
                  <a:latin typeface="Arial" charset="0"/>
                  <a:ea typeface="ＭＳ Ｐゴシック" charset="-128"/>
                </a:defRPr>
              </a:lvl6pPr>
              <a:lvl7pPr marL="2971800" indent="-228600" algn="ctr" eaLnBrk="0" fontAlgn="base" hangingPunct="0">
                <a:spcBef>
                  <a:spcPct val="0"/>
                </a:spcBef>
                <a:spcAft>
                  <a:spcPct val="0"/>
                </a:spcAft>
                <a:defRPr sz="2000" b="1">
                  <a:solidFill>
                    <a:srgbClr val="FFFFFF"/>
                  </a:solidFill>
                  <a:latin typeface="Arial" charset="0"/>
                  <a:ea typeface="ＭＳ Ｐゴシック" charset="-128"/>
                </a:defRPr>
              </a:lvl7pPr>
              <a:lvl8pPr marL="3429000" indent="-228600" algn="ctr" eaLnBrk="0" fontAlgn="base" hangingPunct="0">
                <a:spcBef>
                  <a:spcPct val="0"/>
                </a:spcBef>
                <a:spcAft>
                  <a:spcPct val="0"/>
                </a:spcAft>
                <a:defRPr sz="2000" b="1">
                  <a:solidFill>
                    <a:srgbClr val="FFFFFF"/>
                  </a:solidFill>
                  <a:latin typeface="Arial" charset="0"/>
                  <a:ea typeface="ＭＳ Ｐゴシック" charset="-128"/>
                </a:defRPr>
              </a:lvl8pPr>
              <a:lvl9pPr marL="3886200" indent="-228600" algn="ctr" eaLnBrk="0" fontAlgn="base" hangingPunct="0">
                <a:spcBef>
                  <a:spcPct val="0"/>
                </a:spcBef>
                <a:spcAft>
                  <a:spcPct val="0"/>
                </a:spcAft>
                <a:defRPr sz="2000" b="1">
                  <a:solidFill>
                    <a:srgbClr val="FFFFFF"/>
                  </a:solidFill>
                  <a:latin typeface="Arial" charset="0"/>
                  <a:ea typeface="ＭＳ Ｐゴシック" charset="-128"/>
                </a:defRPr>
              </a:lvl9pPr>
            </a:lstStyle>
            <a:p>
              <a:pPr algn="ctr" eaLnBrk="1" hangingPunct="1"/>
              <a:endParaRPr lang="en-US" altLang="en-US" sz="1200" dirty="0">
                <a:solidFill>
                  <a:schemeClr val="bg1">
                    <a:lumMod val="50000"/>
                  </a:schemeClr>
                </a:solidFill>
              </a:endParaRPr>
            </a:p>
          </p:txBody>
        </p:sp>
      </p:grpSp>
    </p:spTree>
    <p:extLst>
      <p:ext uri="{BB962C8B-B14F-4D97-AF65-F5344CB8AC3E}">
        <p14:creationId xmlns:p14="http://schemas.microsoft.com/office/powerpoint/2010/main" val="2286823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D6601EB-3526-1488-9AF9-66B3F829C26D}"/>
              </a:ext>
            </a:extLst>
          </p:cNvPr>
          <p:cNvSpPr>
            <a:spLocks noGrp="1"/>
          </p:cNvSpPr>
          <p:nvPr>
            <p:ph idx="1"/>
          </p:nvPr>
        </p:nvSpPr>
        <p:spPr>
          <a:xfrm>
            <a:off x="121161" y="1690836"/>
            <a:ext cx="3317378" cy="2870670"/>
          </a:xfrm>
        </p:spPr>
        <p:txBody>
          <a:bodyPr>
            <a:noAutofit/>
          </a:bodyPr>
          <a:lstStyle/>
          <a:p>
            <a:pPr marL="0" indent="0">
              <a:buNone/>
            </a:pPr>
            <a:r>
              <a:rPr lang="en-CA" sz="1800" dirty="0"/>
              <a:t>F</a:t>
            </a:r>
            <a:r>
              <a:rPr lang="en-CA" sz="1800" b="0" i="0" u="none" strike="noStrike" dirty="0">
                <a:effectLst/>
              </a:rPr>
              <a:t>or decades, the </a:t>
            </a:r>
            <a:r>
              <a:rPr lang="en-CA" sz="1800" b="0" i="1" u="none" strike="noStrike" dirty="0">
                <a:effectLst/>
              </a:rPr>
              <a:t>Five-Forces </a:t>
            </a:r>
            <a:r>
              <a:rPr lang="en-CA" sz="1800" i="1" dirty="0"/>
              <a:t>M</a:t>
            </a:r>
            <a:r>
              <a:rPr lang="en-CA" sz="1800" b="0" i="1" u="none" strike="noStrike" dirty="0">
                <a:effectLst/>
              </a:rPr>
              <a:t>odel of Competition</a:t>
            </a:r>
            <a:r>
              <a:rPr lang="en-CA" sz="1800" b="0" i="0" u="none" strike="noStrike" dirty="0">
                <a:effectLst/>
              </a:rPr>
              <a:t> has dominated the thinking about strategy. But it describes competition among traditional “Pipeline</a:t>
            </a:r>
            <a:r>
              <a:rPr lang="en-CA" sz="1800" dirty="0"/>
              <a:t>”</a:t>
            </a:r>
            <a:r>
              <a:rPr lang="en-CA" sz="1800" b="0" i="0" u="none" strike="noStrike" dirty="0">
                <a:effectLst/>
              </a:rPr>
              <a:t> businesses, which succeed by optimizing the activities in their value chains, most of which they own or control.</a:t>
            </a:r>
          </a:p>
        </p:txBody>
      </p:sp>
      <p:sp>
        <p:nvSpPr>
          <p:cNvPr id="3" name="Slide Number Placeholder 2">
            <a:extLst>
              <a:ext uri="{FF2B5EF4-FFF2-40B4-BE49-F238E27FC236}">
                <a16:creationId xmlns:a16="http://schemas.microsoft.com/office/drawing/2014/main" id="{1AA9CDC2-4C7B-D097-DA20-A683E1937B84}"/>
              </a:ext>
            </a:extLst>
          </p:cNvPr>
          <p:cNvSpPr>
            <a:spLocks noGrp="1"/>
          </p:cNvSpPr>
          <p:nvPr>
            <p:ph type="sldNum" sz="quarter" idx="12"/>
          </p:nvPr>
        </p:nvSpPr>
        <p:spPr>
          <a:xfrm>
            <a:off x="8027490" y="4869656"/>
            <a:ext cx="1116510" cy="273844"/>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066355A-084C-D24E-9AD2-7E4FC41EA627}" type="slidenum">
              <a:rPr lang="en-US" smtClean="0"/>
              <a:pPr/>
              <a:t>39</a:t>
            </a:fld>
            <a:endParaRPr lang="en-US" dirty="0"/>
          </a:p>
        </p:txBody>
      </p:sp>
      <p:sp>
        <p:nvSpPr>
          <p:cNvPr id="4" name="Title 3">
            <a:extLst>
              <a:ext uri="{FF2B5EF4-FFF2-40B4-BE49-F238E27FC236}">
                <a16:creationId xmlns:a16="http://schemas.microsoft.com/office/drawing/2014/main" id="{93591CA7-3FBC-83AF-7F71-9AD4FD2CD2FC}"/>
              </a:ext>
            </a:extLst>
          </p:cNvPr>
          <p:cNvSpPr>
            <a:spLocks noGrp="1"/>
          </p:cNvSpPr>
          <p:nvPr>
            <p:ph type="title"/>
          </p:nvPr>
        </p:nvSpPr>
        <p:spPr/>
        <p:txBody>
          <a:bodyPr/>
          <a:lstStyle/>
          <a:p>
            <a:r>
              <a:rPr lang="en-CA" dirty="0"/>
              <a:t>From Pipelines to Platforms</a:t>
            </a:r>
            <a:endParaRPr lang="en-US" dirty="0"/>
          </a:p>
        </p:txBody>
      </p:sp>
      <p:grpSp>
        <p:nvGrpSpPr>
          <p:cNvPr id="30" name="Group 29">
            <a:extLst>
              <a:ext uri="{FF2B5EF4-FFF2-40B4-BE49-F238E27FC236}">
                <a16:creationId xmlns:a16="http://schemas.microsoft.com/office/drawing/2014/main" id="{61B873E9-7921-CBDE-5620-702F7DD15A3F}"/>
              </a:ext>
            </a:extLst>
          </p:cNvPr>
          <p:cNvGrpSpPr/>
          <p:nvPr/>
        </p:nvGrpSpPr>
        <p:grpSpPr>
          <a:xfrm>
            <a:off x="261937" y="1116450"/>
            <a:ext cx="3815452" cy="511696"/>
            <a:chOff x="1419225" y="1493044"/>
            <a:chExt cx="6263879" cy="748904"/>
          </a:xfrm>
        </p:grpSpPr>
        <p:sp>
          <p:nvSpPr>
            <p:cNvPr id="6" name="Rectangle 5">
              <a:extLst>
                <a:ext uri="{FF2B5EF4-FFF2-40B4-BE49-F238E27FC236}">
                  <a16:creationId xmlns:a16="http://schemas.microsoft.com/office/drawing/2014/main" id="{DE3AB6CC-307B-81C2-47A4-412CF05D087B}"/>
                </a:ext>
              </a:extLst>
            </p:cNvPr>
            <p:cNvSpPr>
              <a:spLocks noChangeArrowheads="1"/>
            </p:cNvSpPr>
            <p:nvPr/>
          </p:nvSpPr>
          <p:spPr bwMode="blackWhite">
            <a:xfrm>
              <a:off x="2722960" y="1493044"/>
              <a:ext cx="1073944" cy="747713"/>
            </a:xfrm>
            <a:prstGeom prst="rect">
              <a:avLst/>
            </a:prstGeom>
            <a:noFill/>
            <a:ln w="28575">
              <a:solidFill>
                <a:srgbClr val="7F7F7F"/>
              </a:solidFill>
              <a:miter lim="800000"/>
              <a:headEnd/>
              <a:tailEnd/>
            </a:ln>
          </p:spPr>
          <p:txBody>
            <a:bodyPr wrap="none" lIns="67500" tIns="35100" rIns="67500" bIns="35100" anchor="ctr"/>
            <a:lstStyle>
              <a:lvl1pPr eaLnBrk="0" hangingPunct="0">
                <a:defRPr sz="2000" b="1">
                  <a:solidFill>
                    <a:srgbClr val="FFFFFF"/>
                  </a:solidFill>
                  <a:latin typeface="Arial" charset="0"/>
                  <a:ea typeface="ＭＳ Ｐゴシック" charset="-128"/>
                </a:defRPr>
              </a:lvl1pPr>
              <a:lvl2pPr marL="742950" indent="-285750" eaLnBrk="0" hangingPunct="0">
                <a:defRPr sz="2000" b="1">
                  <a:solidFill>
                    <a:srgbClr val="FFFFFF"/>
                  </a:solidFill>
                  <a:latin typeface="Arial" charset="0"/>
                  <a:ea typeface="ＭＳ Ｐゴシック" charset="-128"/>
                </a:defRPr>
              </a:lvl2pPr>
              <a:lvl3pPr marL="1143000" indent="-228600" eaLnBrk="0" hangingPunct="0">
                <a:defRPr sz="2000" b="1">
                  <a:solidFill>
                    <a:srgbClr val="FFFFFF"/>
                  </a:solidFill>
                  <a:latin typeface="Arial" charset="0"/>
                  <a:ea typeface="ＭＳ Ｐゴシック" charset="-128"/>
                </a:defRPr>
              </a:lvl3pPr>
              <a:lvl4pPr marL="1600200" indent="-228600" eaLnBrk="0" hangingPunct="0">
                <a:defRPr sz="2000" b="1">
                  <a:solidFill>
                    <a:srgbClr val="FFFFFF"/>
                  </a:solidFill>
                  <a:latin typeface="Arial" charset="0"/>
                  <a:ea typeface="ＭＳ Ｐゴシック" charset="-128"/>
                </a:defRPr>
              </a:lvl4pPr>
              <a:lvl5pPr marL="2057400" indent="-228600" eaLnBrk="0" hangingPunct="0">
                <a:defRPr sz="2000" b="1">
                  <a:solidFill>
                    <a:srgbClr val="FFFFFF"/>
                  </a:solidFill>
                  <a:latin typeface="Arial" charset="0"/>
                  <a:ea typeface="ＭＳ Ｐゴシック" charset="-128"/>
                </a:defRPr>
              </a:lvl5pPr>
              <a:lvl6pPr marL="2514600" indent="-228600" algn="ctr" eaLnBrk="0" fontAlgn="base" hangingPunct="0">
                <a:spcBef>
                  <a:spcPct val="0"/>
                </a:spcBef>
                <a:spcAft>
                  <a:spcPct val="0"/>
                </a:spcAft>
                <a:defRPr sz="2000" b="1">
                  <a:solidFill>
                    <a:srgbClr val="FFFFFF"/>
                  </a:solidFill>
                  <a:latin typeface="Arial" charset="0"/>
                  <a:ea typeface="ＭＳ Ｐゴシック" charset="-128"/>
                </a:defRPr>
              </a:lvl6pPr>
              <a:lvl7pPr marL="2971800" indent="-228600" algn="ctr" eaLnBrk="0" fontAlgn="base" hangingPunct="0">
                <a:spcBef>
                  <a:spcPct val="0"/>
                </a:spcBef>
                <a:spcAft>
                  <a:spcPct val="0"/>
                </a:spcAft>
                <a:defRPr sz="2000" b="1">
                  <a:solidFill>
                    <a:srgbClr val="FFFFFF"/>
                  </a:solidFill>
                  <a:latin typeface="Arial" charset="0"/>
                  <a:ea typeface="ＭＳ Ｐゴシック" charset="-128"/>
                </a:defRPr>
              </a:lvl7pPr>
              <a:lvl8pPr marL="3429000" indent="-228600" algn="ctr" eaLnBrk="0" fontAlgn="base" hangingPunct="0">
                <a:spcBef>
                  <a:spcPct val="0"/>
                </a:spcBef>
                <a:spcAft>
                  <a:spcPct val="0"/>
                </a:spcAft>
                <a:defRPr sz="2000" b="1">
                  <a:solidFill>
                    <a:srgbClr val="FFFFFF"/>
                  </a:solidFill>
                  <a:latin typeface="Arial" charset="0"/>
                  <a:ea typeface="ＭＳ Ｐゴシック" charset="-128"/>
                </a:defRPr>
              </a:lvl8pPr>
              <a:lvl9pPr marL="3886200" indent="-228600" algn="ctr" eaLnBrk="0" fontAlgn="base" hangingPunct="0">
                <a:spcBef>
                  <a:spcPct val="0"/>
                </a:spcBef>
                <a:spcAft>
                  <a:spcPct val="0"/>
                </a:spcAft>
                <a:defRPr sz="2000" b="1">
                  <a:solidFill>
                    <a:srgbClr val="FFFFFF"/>
                  </a:solidFill>
                  <a:latin typeface="Arial" charset="0"/>
                  <a:ea typeface="ＭＳ Ｐゴシック" charset="-128"/>
                </a:defRPr>
              </a:lvl9pPr>
            </a:lstStyle>
            <a:p>
              <a:pPr algn="ctr" eaLnBrk="1" hangingPunct="1"/>
              <a:endParaRPr lang="en-US" altLang="en-US" sz="1200" b="0" dirty="0">
                <a:solidFill>
                  <a:schemeClr val="bg1">
                    <a:lumMod val="50000"/>
                  </a:schemeClr>
                </a:solidFill>
                <a:latin typeface="+mn-lt"/>
              </a:endParaRPr>
            </a:p>
          </p:txBody>
        </p:sp>
        <p:sp>
          <p:nvSpPr>
            <p:cNvPr id="7" name="Rectangle 6">
              <a:extLst>
                <a:ext uri="{FF2B5EF4-FFF2-40B4-BE49-F238E27FC236}">
                  <a16:creationId xmlns:a16="http://schemas.microsoft.com/office/drawing/2014/main" id="{468DA071-C1B1-1664-B39D-57206F5CBF6A}"/>
                </a:ext>
              </a:extLst>
            </p:cNvPr>
            <p:cNvSpPr>
              <a:spLocks noChangeArrowheads="1"/>
            </p:cNvSpPr>
            <p:nvPr/>
          </p:nvSpPr>
          <p:spPr bwMode="blackWhite">
            <a:xfrm>
              <a:off x="4018360" y="1493044"/>
              <a:ext cx="1073944" cy="747713"/>
            </a:xfrm>
            <a:prstGeom prst="rect">
              <a:avLst/>
            </a:prstGeom>
            <a:noFill/>
            <a:ln w="28575">
              <a:solidFill>
                <a:srgbClr val="7F7F7F"/>
              </a:solidFill>
              <a:miter lim="800000"/>
              <a:headEnd/>
              <a:tailEnd/>
            </a:ln>
          </p:spPr>
          <p:txBody>
            <a:bodyPr wrap="none" lIns="67500" tIns="35100" rIns="67500" bIns="35100" anchor="ctr"/>
            <a:lstStyle>
              <a:lvl1pPr eaLnBrk="0" hangingPunct="0">
                <a:defRPr sz="2000" b="1">
                  <a:solidFill>
                    <a:srgbClr val="FFFFFF"/>
                  </a:solidFill>
                  <a:latin typeface="Arial" charset="0"/>
                  <a:ea typeface="ＭＳ Ｐゴシック" charset="-128"/>
                </a:defRPr>
              </a:lvl1pPr>
              <a:lvl2pPr marL="742950" indent="-285750" eaLnBrk="0" hangingPunct="0">
                <a:defRPr sz="2000" b="1">
                  <a:solidFill>
                    <a:srgbClr val="FFFFFF"/>
                  </a:solidFill>
                  <a:latin typeface="Arial" charset="0"/>
                  <a:ea typeface="ＭＳ Ｐゴシック" charset="-128"/>
                </a:defRPr>
              </a:lvl2pPr>
              <a:lvl3pPr marL="1143000" indent="-228600" eaLnBrk="0" hangingPunct="0">
                <a:defRPr sz="2000" b="1">
                  <a:solidFill>
                    <a:srgbClr val="FFFFFF"/>
                  </a:solidFill>
                  <a:latin typeface="Arial" charset="0"/>
                  <a:ea typeface="ＭＳ Ｐゴシック" charset="-128"/>
                </a:defRPr>
              </a:lvl3pPr>
              <a:lvl4pPr marL="1600200" indent="-228600" eaLnBrk="0" hangingPunct="0">
                <a:defRPr sz="2000" b="1">
                  <a:solidFill>
                    <a:srgbClr val="FFFFFF"/>
                  </a:solidFill>
                  <a:latin typeface="Arial" charset="0"/>
                  <a:ea typeface="ＭＳ Ｐゴシック" charset="-128"/>
                </a:defRPr>
              </a:lvl4pPr>
              <a:lvl5pPr marL="2057400" indent="-228600" eaLnBrk="0" hangingPunct="0">
                <a:defRPr sz="2000" b="1">
                  <a:solidFill>
                    <a:srgbClr val="FFFFFF"/>
                  </a:solidFill>
                  <a:latin typeface="Arial" charset="0"/>
                  <a:ea typeface="ＭＳ Ｐゴシック" charset="-128"/>
                </a:defRPr>
              </a:lvl5pPr>
              <a:lvl6pPr marL="2514600" indent="-228600" algn="ctr" eaLnBrk="0" fontAlgn="base" hangingPunct="0">
                <a:spcBef>
                  <a:spcPct val="0"/>
                </a:spcBef>
                <a:spcAft>
                  <a:spcPct val="0"/>
                </a:spcAft>
                <a:defRPr sz="2000" b="1">
                  <a:solidFill>
                    <a:srgbClr val="FFFFFF"/>
                  </a:solidFill>
                  <a:latin typeface="Arial" charset="0"/>
                  <a:ea typeface="ＭＳ Ｐゴシック" charset="-128"/>
                </a:defRPr>
              </a:lvl6pPr>
              <a:lvl7pPr marL="2971800" indent="-228600" algn="ctr" eaLnBrk="0" fontAlgn="base" hangingPunct="0">
                <a:spcBef>
                  <a:spcPct val="0"/>
                </a:spcBef>
                <a:spcAft>
                  <a:spcPct val="0"/>
                </a:spcAft>
                <a:defRPr sz="2000" b="1">
                  <a:solidFill>
                    <a:srgbClr val="FFFFFF"/>
                  </a:solidFill>
                  <a:latin typeface="Arial" charset="0"/>
                  <a:ea typeface="ＭＳ Ｐゴシック" charset="-128"/>
                </a:defRPr>
              </a:lvl7pPr>
              <a:lvl8pPr marL="3429000" indent="-228600" algn="ctr" eaLnBrk="0" fontAlgn="base" hangingPunct="0">
                <a:spcBef>
                  <a:spcPct val="0"/>
                </a:spcBef>
                <a:spcAft>
                  <a:spcPct val="0"/>
                </a:spcAft>
                <a:defRPr sz="2000" b="1">
                  <a:solidFill>
                    <a:srgbClr val="FFFFFF"/>
                  </a:solidFill>
                  <a:latin typeface="Arial" charset="0"/>
                  <a:ea typeface="ＭＳ Ｐゴシック" charset="-128"/>
                </a:defRPr>
              </a:lvl8pPr>
              <a:lvl9pPr marL="3886200" indent="-228600" algn="ctr" eaLnBrk="0" fontAlgn="base" hangingPunct="0">
                <a:spcBef>
                  <a:spcPct val="0"/>
                </a:spcBef>
                <a:spcAft>
                  <a:spcPct val="0"/>
                </a:spcAft>
                <a:defRPr sz="2000" b="1">
                  <a:solidFill>
                    <a:srgbClr val="FFFFFF"/>
                  </a:solidFill>
                  <a:latin typeface="Arial" charset="0"/>
                  <a:ea typeface="ＭＳ Ｐゴシック" charset="-128"/>
                </a:defRPr>
              </a:lvl9pPr>
            </a:lstStyle>
            <a:p>
              <a:pPr algn="ctr" eaLnBrk="1" hangingPunct="1"/>
              <a:endParaRPr lang="en-CA" altLang="en-US" sz="1200" b="0" dirty="0">
                <a:solidFill>
                  <a:schemeClr val="bg1">
                    <a:lumMod val="50000"/>
                  </a:schemeClr>
                </a:solidFill>
                <a:latin typeface="+mn-lt"/>
              </a:endParaRPr>
            </a:p>
          </p:txBody>
        </p:sp>
        <p:sp>
          <p:nvSpPr>
            <p:cNvPr id="8" name="Rectangle 7">
              <a:extLst>
                <a:ext uri="{FF2B5EF4-FFF2-40B4-BE49-F238E27FC236}">
                  <a16:creationId xmlns:a16="http://schemas.microsoft.com/office/drawing/2014/main" id="{2A3B1A1A-FF39-4A87-98C0-C15EC4B44F6B}"/>
                </a:ext>
              </a:extLst>
            </p:cNvPr>
            <p:cNvSpPr>
              <a:spLocks noChangeArrowheads="1"/>
            </p:cNvSpPr>
            <p:nvPr/>
          </p:nvSpPr>
          <p:spPr bwMode="blackWhite">
            <a:xfrm>
              <a:off x="5318523" y="1493044"/>
              <a:ext cx="1073944" cy="747713"/>
            </a:xfrm>
            <a:prstGeom prst="rect">
              <a:avLst/>
            </a:prstGeom>
            <a:noFill/>
            <a:ln w="28575">
              <a:solidFill>
                <a:srgbClr val="7F7F7F"/>
              </a:solidFill>
              <a:miter lim="800000"/>
              <a:headEnd/>
              <a:tailEnd/>
            </a:ln>
          </p:spPr>
          <p:txBody>
            <a:bodyPr wrap="none" lIns="67500" tIns="35100" rIns="67500" bIns="35100" anchor="ctr"/>
            <a:lstStyle>
              <a:lvl1pPr eaLnBrk="0" hangingPunct="0">
                <a:defRPr sz="2000" b="1">
                  <a:solidFill>
                    <a:srgbClr val="FFFFFF"/>
                  </a:solidFill>
                  <a:latin typeface="Arial" charset="0"/>
                  <a:ea typeface="ＭＳ Ｐゴシック" charset="-128"/>
                </a:defRPr>
              </a:lvl1pPr>
              <a:lvl2pPr marL="742950" indent="-285750" eaLnBrk="0" hangingPunct="0">
                <a:defRPr sz="2000" b="1">
                  <a:solidFill>
                    <a:srgbClr val="FFFFFF"/>
                  </a:solidFill>
                  <a:latin typeface="Arial" charset="0"/>
                  <a:ea typeface="ＭＳ Ｐゴシック" charset="-128"/>
                </a:defRPr>
              </a:lvl2pPr>
              <a:lvl3pPr marL="1143000" indent="-228600" eaLnBrk="0" hangingPunct="0">
                <a:defRPr sz="2000" b="1">
                  <a:solidFill>
                    <a:srgbClr val="FFFFFF"/>
                  </a:solidFill>
                  <a:latin typeface="Arial" charset="0"/>
                  <a:ea typeface="ＭＳ Ｐゴシック" charset="-128"/>
                </a:defRPr>
              </a:lvl3pPr>
              <a:lvl4pPr marL="1600200" indent="-228600" eaLnBrk="0" hangingPunct="0">
                <a:defRPr sz="2000" b="1">
                  <a:solidFill>
                    <a:srgbClr val="FFFFFF"/>
                  </a:solidFill>
                  <a:latin typeface="Arial" charset="0"/>
                  <a:ea typeface="ＭＳ Ｐゴシック" charset="-128"/>
                </a:defRPr>
              </a:lvl4pPr>
              <a:lvl5pPr marL="2057400" indent="-228600" eaLnBrk="0" hangingPunct="0">
                <a:defRPr sz="2000" b="1">
                  <a:solidFill>
                    <a:srgbClr val="FFFFFF"/>
                  </a:solidFill>
                  <a:latin typeface="Arial" charset="0"/>
                  <a:ea typeface="ＭＳ Ｐゴシック" charset="-128"/>
                </a:defRPr>
              </a:lvl5pPr>
              <a:lvl6pPr marL="2514600" indent="-228600" algn="ctr" eaLnBrk="0" fontAlgn="base" hangingPunct="0">
                <a:spcBef>
                  <a:spcPct val="0"/>
                </a:spcBef>
                <a:spcAft>
                  <a:spcPct val="0"/>
                </a:spcAft>
                <a:defRPr sz="2000" b="1">
                  <a:solidFill>
                    <a:srgbClr val="FFFFFF"/>
                  </a:solidFill>
                  <a:latin typeface="Arial" charset="0"/>
                  <a:ea typeface="ＭＳ Ｐゴシック" charset="-128"/>
                </a:defRPr>
              </a:lvl6pPr>
              <a:lvl7pPr marL="2971800" indent="-228600" algn="ctr" eaLnBrk="0" fontAlgn="base" hangingPunct="0">
                <a:spcBef>
                  <a:spcPct val="0"/>
                </a:spcBef>
                <a:spcAft>
                  <a:spcPct val="0"/>
                </a:spcAft>
                <a:defRPr sz="2000" b="1">
                  <a:solidFill>
                    <a:srgbClr val="FFFFFF"/>
                  </a:solidFill>
                  <a:latin typeface="Arial" charset="0"/>
                  <a:ea typeface="ＭＳ Ｐゴシック" charset="-128"/>
                </a:defRPr>
              </a:lvl7pPr>
              <a:lvl8pPr marL="3429000" indent="-228600" algn="ctr" eaLnBrk="0" fontAlgn="base" hangingPunct="0">
                <a:spcBef>
                  <a:spcPct val="0"/>
                </a:spcBef>
                <a:spcAft>
                  <a:spcPct val="0"/>
                </a:spcAft>
                <a:defRPr sz="2000" b="1">
                  <a:solidFill>
                    <a:srgbClr val="FFFFFF"/>
                  </a:solidFill>
                  <a:latin typeface="Arial" charset="0"/>
                  <a:ea typeface="ＭＳ Ｐゴシック" charset="-128"/>
                </a:defRPr>
              </a:lvl8pPr>
              <a:lvl9pPr marL="3886200" indent="-228600" algn="ctr" eaLnBrk="0" fontAlgn="base" hangingPunct="0">
                <a:spcBef>
                  <a:spcPct val="0"/>
                </a:spcBef>
                <a:spcAft>
                  <a:spcPct val="0"/>
                </a:spcAft>
                <a:defRPr sz="2000" b="1">
                  <a:solidFill>
                    <a:srgbClr val="FFFFFF"/>
                  </a:solidFill>
                  <a:latin typeface="Arial" charset="0"/>
                  <a:ea typeface="ＭＳ Ｐゴシック" charset="-128"/>
                </a:defRPr>
              </a:lvl9pPr>
            </a:lstStyle>
            <a:p>
              <a:pPr algn="ctr" eaLnBrk="1" hangingPunct="1"/>
              <a:endParaRPr lang="en-CA" altLang="en-US" sz="1200" b="0" dirty="0">
                <a:solidFill>
                  <a:schemeClr val="bg1">
                    <a:lumMod val="50000"/>
                  </a:schemeClr>
                </a:solidFill>
                <a:latin typeface="+mn-lt"/>
              </a:endParaRPr>
            </a:p>
          </p:txBody>
        </p:sp>
        <p:sp>
          <p:nvSpPr>
            <p:cNvPr id="9" name="Rectangle 8">
              <a:extLst>
                <a:ext uri="{FF2B5EF4-FFF2-40B4-BE49-F238E27FC236}">
                  <a16:creationId xmlns:a16="http://schemas.microsoft.com/office/drawing/2014/main" id="{77E89D5A-C8B5-5EC2-DA47-1B6C41103E21}"/>
                </a:ext>
              </a:extLst>
            </p:cNvPr>
            <p:cNvSpPr>
              <a:spLocks noChangeArrowheads="1"/>
            </p:cNvSpPr>
            <p:nvPr/>
          </p:nvSpPr>
          <p:spPr bwMode="blackWhite">
            <a:xfrm>
              <a:off x="6609160" y="1493044"/>
              <a:ext cx="1073944" cy="747713"/>
            </a:xfrm>
            <a:prstGeom prst="rect">
              <a:avLst/>
            </a:prstGeom>
            <a:noFill/>
            <a:ln w="28575">
              <a:solidFill>
                <a:srgbClr val="7F7F7F"/>
              </a:solidFill>
              <a:miter lim="800000"/>
              <a:headEnd/>
              <a:tailEnd/>
            </a:ln>
          </p:spPr>
          <p:txBody>
            <a:bodyPr wrap="none" lIns="67500" tIns="35100" rIns="67500" bIns="35100" anchor="ctr"/>
            <a:lstStyle>
              <a:lvl1pPr eaLnBrk="0" hangingPunct="0">
                <a:defRPr sz="2000" b="1">
                  <a:solidFill>
                    <a:srgbClr val="FFFFFF"/>
                  </a:solidFill>
                  <a:latin typeface="Arial" charset="0"/>
                  <a:ea typeface="ＭＳ Ｐゴシック" charset="-128"/>
                </a:defRPr>
              </a:lvl1pPr>
              <a:lvl2pPr marL="742950" indent="-285750" eaLnBrk="0" hangingPunct="0">
                <a:defRPr sz="2000" b="1">
                  <a:solidFill>
                    <a:srgbClr val="FFFFFF"/>
                  </a:solidFill>
                  <a:latin typeface="Arial" charset="0"/>
                  <a:ea typeface="ＭＳ Ｐゴシック" charset="-128"/>
                </a:defRPr>
              </a:lvl2pPr>
              <a:lvl3pPr marL="1143000" indent="-228600" eaLnBrk="0" hangingPunct="0">
                <a:defRPr sz="2000" b="1">
                  <a:solidFill>
                    <a:srgbClr val="FFFFFF"/>
                  </a:solidFill>
                  <a:latin typeface="Arial" charset="0"/>
                  <a:ea typeface="ＭＳ Ｐゴシック" charset="-128"/>
                </a:defRPr>
              </a:lvl3pPr>
              <a:lvl4pPr marL="1600200" indent="-228600" eaLnBrk="0" hangingPunct="0">
                <a:defRPr sz="2000" b="1">
                  <a:solidFill>
                    <a:srgbClr val="FFFFFF"/>
                  </a:solidFill>
                  <a:latin typeface="Arial" charset="0"/>
                  <a:ea typeface="ＭＳ Ｐゴシック" charset="-128"/>
                </a:defRPr>
              </a:lvl4pPr>
              <a:lvl5pPr marL="2057400" indent="-228600" eaLnBrk="0" hangingPunct="0">
                <a:defRPr sz="2000" b="1">
                  <a:solidFill>
                    <a:srgbClr val="FFFFFF"/>
                  </a:solidFill>
                  <a:latin typeface="Arial" charset="0"/>
                  <a:ea typeface="ＭＳ Ｐゴシック" charset="-128"/>
                </a:defRPr>
              </a:lvl5pPr>
              <a:lvl6pPr marL="2514600" indent="-228600" algn="ctr" eaLnBrk="0" fontAlgn="base" hangingPunct="0">
                <a:spcBef>
                  <a:spcPct val="0"/>
                </a:spcBef>
                <a:spcAft>
                  <a:spcPct val="0"/>
                </a:spcAft>
                <a:defRPr sz="2000" b="1">
                  <a:solidFill>
                    <a:srgbClr val="FFFFFF"/>
                  </a:solidFill>
                  <a:latin typeface="Arial" charset="0"/>
                  <a:ea typeface="ＭＳ Ｐゴシック" charset="-128"/>
                </a:defRPr>
              </a:lvl6pPr>
              <a:lvl7pPr marL="2971800" indent="-228600" algn="ctr" eaLnBrk="0" fontAlgn="base" hangingPunct="0">
                <a:spcBef>
                  <a:spcPct val="0"/>
                </a:spcBef>
                <a:spcAft>
                  <a:spcPct val="0"/>
                </a:spcAft>
                <a:defRPr sz="2000" b="1">
                  <a:solidFill>
                    <a:srgbClr val="FFFFFF"/>
                  </a:solidFill>
                  <a:latin typeface="Arial" charset="0"/>
                  <a:ea typeface="ＭＳ Ｐゴシック" charset="-128"/>
                </a:defRPr>
              </a:lvl7pPr>
              <a:lvl8pPr marL="3429000" indent="-228600" algn="ctr" eaLnBrk="0" fontAlgn="base" hangingPunct="0">
                <a:spcBef>
                  <a:spcPct val="0"/>
                </a:spcBef>
                <a:spcAft>
                  <a:spcPct val="0"/>
                </a:spcAft>
                <a:defRPr sz="2000" b="1">
                  <a:solidFill>
                    <a:srgbClr val="FFFFFF"/>
                  </a:solidFill>
                  <a:latin typeface="Arial" charset="0"/>
                  <a:ea typeface="ＭＳ Ｐゴシック" charset="-128"/>
                </a:defRPr>
              </a:lvl8pPr>
              <a:lvl9pPr marL="3886200" indent="-228600" algn="ctr" eaLnBrk="0" fontAlgn="base" hangingPunct="0">
                <a:spcBef>
                  <a:spcPct val="0"/>
                </a:spcBef>
                <a:spcAft>
                  <a:spcPct val="0"/>
                </a:spcAft>
                <a:defRPr sz="2000" b="1">
                  <a:solidFill>
                    <a:srgbClr val="FFFFFF"/>
                  </a:solidFill>
                  <a:latin typeface="Arial" charset="0"/>
                  <a:ea typeface="ＭＳ Ｐゴシック" charset="-128"/>
                </a:defRPr>
              </a:lvl9pPr>
            </a:lstStyle>
            <a:p>
              <a:pPr algn="ctr" eaLnBrk="1" hangingPunct="1"/>
              <a:endParaRPr lang="en-CA" altLang="en-US" sz="1200" b="0" dirty="0">
                <a:solidFill>
                  <a:schemeClr val="bg1">
                    <a:lumMod val="50000"/>
                  </a:schemeClr>
                </a:solidFill>
                <a:latin typeface="+mn-lt"/>
              </a:endParaRPr>
            </a:p>
          </p:txBody>
        </p:sp>
        <p:sp>
          <p:nvSpPr>
            <p:cNvPr id="10" name="Rectangle 9">
              <a:extLst>
                <a:ext uri="{FF2B5EF4-FFF2-40B4-BE49-F238E27FC236}">
                  <a16:creationId xmlns:a16="http://schemas.microsoft.com/office/drawing/2014/main" id="{005DEAFB-696B-7DC6-4531-62733C1E21E0}"/>
                </a:ext>
              </a:extLst>
            </p:cNvPr>
            <p:cNvSpPr>
              <a:spLocks noChangeArrowheads="1"/>
            </p:cNvSpPr>
            <p:nvPr/>
          </p:nvSpPr>
          <p:spPr bwMode="blackWhite">
            <a:xfrm>
              <a:off x="1419225" y="1494235"/>
              <a:ext cx="1073944" cy="747713"/>
            </a:xfrm>
            <a:prstGeom prst="rect">
              <a:avLst/>
            </a:prstGeom>
            <a:noFill/>
            <a:ln w="28575">
              <a:solidFill>
                <a:srgbClr val="7F7F7F"/>
              </a:solidFill>
              <a:miter lim="800000"/>
              <a:headEnd/>
              <a:tailEnd/>
            </a:ln>
          </p:spPr>
          <p:txBody>
            <a:bodyPr wrap="none" lIns="67500" tIns="35100" rIns="67500" bIns="35100" anchor="ctr"/>
            <a:lstStyle>
              <a:lvl1pPr eaLnBrk="0" hangingPunct="0">
                <a:defRPr sz="2000" b="1">
                  <a:solidFill>
                    <a:srgbClr val="FFFFFF"/>
                  </a:solidFill>
                  <a:latin typeface="Arial" charset="0"/>
                  <a:ea typeface="ＭＳ Ｐゴシック" charset="-128"/>
                </a:defRPr>
              </a:lvl1pPr>
              <a:lvl2pPr marL="742950" indent="-285750" eaLnBrk="0" hangingPunct="0">
                <a:defRPr sz="2000" b="1">
                  <a:solidFill>
                    <a:srgbClr val="FFFFFF"/>
                  </a:solidFill>
                  <a:latin typeface="Arial" charset="0"/>
                  <a:ea typeface="ＭＳ Ｐゴシック" charset="-128"/>
                </a:defRPr>
              </a:lvl2pPr>
              <a:lvl3pPr marL="1143000" indent="-228600" eaLnBrk="0" hangingPunct="0">
                <a:defRPr sz="2000" b="1">
                  <a:solidFill>
                    <a:srgbClr val="FFFFFF"/>
                  </a:solidFill>
                  <a:latin typeface="Arial" charset="0"/>
                  <a:ea typeface="ＭＳ Ｐゴシック" charset="-128"/>
                </a:defRPr>
              </a:lvl3pPr>
              <a:lvl4pPr marL="1600200" indent="-228600" eaLnBrk="0" hangingPunct="0">
                <a:defRPr sz="2000" b="1">
                  <a:solidFill>
                    <a:srgbClr val="FFFFFF"/>
                  </a:solidFill>
                  <a:latin typeface="Arial" charset="0"/>
                  <a:ea typeface="ＭＳ Ｐゴシック" charset="-128"/>
                </a:defRPr>
              </a:lvl4pPr>
              <a:lvl5pPr marL="2057400" indent="-228600" eaLnBrk="0" hangingPunct="0">
                <a:defRPr sz="2000" b="1">
                  <a:solidFill>
                    <a:srgbClr val="FFFFFF"/>
                  </a:solidFill>
                  <a:latin typeface="Arial" charset="0"/>
                  <a:ea typeface="ＭＳ Ｐゴシック" charset="-128"/>
                </a:defRPr>
              </a:lvl5pPr>
              <a:lvl6pPr marL="2514600" indent="-228600" algn="ctr" eaLnBrk="0" fontAlgn="base" hangingPunct="0">
                <a:spcBef>
                  <a:spcPct val="0"/>
                </a:spcBef>
                <a:spcAft>
                  <a:spcPct val="0"/>
                </a:spcAft>
                <a:defRPr sz="2000" b="1">
                  <a:solidFill>
                    <a:srgbClr val="FFFFFF"/>
                  </a:solidFill>
                  <a:latin typeface="Arial" charset="0"/>
                  <a:ea typeface="ＭＳ Ｐゴシック" charset="-128"/>
                </a:defRPr>
              </a:lvl6pPr>
              <a:lvl7pPr marL="2971800" indent="-228600" algn="ctr" eaLnBrk="0" fontAlgn="base" hangingPunct="0">
                <a:spcBef>
                  <a:spcPct val="0"/>
                </a:spcBef>
                <a:spcAft>
                  <a:spcPct val="0"/>
                </a:spcAft>
                <a:defRPr sz="2000" b="1">
                  <a:solidFill>
                    <a:srgbClr val="FFFFFF"/>
                  </a:solidFill>
                  <a:latin typeface="Arial" charset="0"/>
                  <a:ea typeface="ＭＳ Ｐゴシック" charset="-128"/>
                </a:defRPr>
              </a:lvl7pPr>
              <a:lvl8pPr marL="3429000" indent="-228600" algn="ctr" eaLnBrk="0" fontAlgn="base" hangingPunct="0">
                <a:spcBef>
                  <a:spcPct val="0"/>
                </a:spcBef>
                <a:spcAft>
                  <a:spcPct val="0"/>
                </a:spcAft>
                <a:defRPr sz="2000" b="1">
                  <a:solidFill>
                    <a:srgbClr val="FFFFFF"/>
                  </a:solidFill>
                  <a:latin typeface="Arial" charset="0"/>
                  <a:ea typeface="ＭＳ Ｐゴシック" charset="-128"/>
                </a:defRPr>
              </a:lvl8pPr>
              <a:lvl9pPr marL="3886200" indent="-228600" algn="ctr" eaLnBrk="0" fontAlgn="base" hangingPunct="0">
                <a:spcBef>
                  <a:spcPct val="0"/>
                </a:spcBef>
                <a:spcAft>
                  <a:spcPct val="0"/>
                </a:spcAft>
                <a:defRPr sz="2000" b="1">
                  <a:solidFill>
                    <a:srgbClr val="FFFFFF"/>
                  </a:solidFill>
                  <a:latin typeface="Arial" charset="0"/>
                  <a:ea typeface="ＭＳ Ｐゴシック" charset="-128"/>
                </a:defRPr>
              </a:lvl9pPr>
            </a:lstStyle>
            <a:p>
              <a:pPr algn="ctr" eaLnBrk="1" hangingPunct="1"/>
              <a:endParaRPr lang="en-CA" altLang="en-US" sz="1200" b="0" dirty="0">
                <a:solidFill>
                  <a:schemeClr val="bg1">
                    <a:lumMod val="50000"/>
                  </a:schemeClr>
                </a:solidFill>
                <a:latin typeface="+mn-lt"/>
              </a:endParaRPr>
            </a:p>
          </p:txBody>
        </p:sp>
        <p:grpSp>
          <p:nvGrpSpPr>
            <p:cNvPr id="11" name="Group 10">
              <a:extLst>
                <a:ext uri="{FF2B5EF4-FFF2-40B4-BE49-F238E27FC236}">
                  <a16:creationId xmlns:a16="http://schemas.microsoft.com/office/drawing/2014/main" id="{82B64477-CB7A-359B-C864-3EF0CD222141}"/>
                </a:ext>
              </a:extLst>
            </p:cNvPr>
            <p:cNvGrpSpPr>
              <a:grpSpLocks/>
            </p:cNvGrpSpPr>
            <p:nvPr/>
          </p:nvGrpSpPr>
          <p:grpSpPr bwMode="auto">
            <a:xfrm>
              <a:off x="2507457" y="1688903"/>
              <a:ext cx="4098131" cy="358491"/>
              <a:chOff x="1146" y="1604"/>
              <a:chExt cx="3442" cy="301"/>
            </a:xfrm>
            <a:noFill/>
          </p:grpSpPr>
          <p:grpSp>
            <p:nvGrpSpPr>
              <p:cNvPr id="20" name="Group 19">
                <a:extLst>
                  <a:ext uri="{FF2B5EF4-FFF2-40B4-BE49-F238E27FC236}">
                    <a16:creationId xmlns:a16="http://schemas.microsoft.com/office/drawing/2014/main" id="{5AF6ABAE-745A-9859-DCA6-02586B469F1D}"/>
                  </a:ext>
                </a:extLst>
              </p:cNvPr>
              <p:cNvGrpSpPr>
                <a:grpSpLocks/>
              </p:cNvGrpSpPr>
              <p:nvPr/>
            </p:nvGrpSpPr>
            <p:grpSpPr bwMode="auto">
              <a:xfrm>
                <a:off x="1149" y="1904"/>
                <a:ext cx="3439" cy="1"/>
                <a:chOff x="1143" y="1754"/>
                <a:chExt cx="3439" cy="1"/>
              </a:xfrm>
              <a:grpFill/>
            </p:grpSpPr>
            <p:cxnSp>
              <p:nvCxnSpPr>
                <p:cNvPr id="26" name="AutoShape 15">
                  <a:extLst>
                    <a:ext uri="{FF2B5EF4-FFF2-40B4-BE49-F238E27FC236}">
                      <a16:creationId xmlns:a16="http://schemas.microsoft.com/office/drawing/2014/main" id="{9E1C58F7-998E-4968-5700-3815E480638C}"/>
                    </a:ext>
                  </a:extLst>
                </p:cNvPr>
                <p:cNvCxnSpPr>
                  <a:cxnSpLocks noChangeShapeType="1"/>
                </p:cNvCxnSpPr>
                <p:nvPr/>
              </p:nvCxnSpPr>
              <p:spPr bwMode="blackWhite">
                <a:xfrm flipV="1">
                  <a:off x="1143" y="1754"/>
                  <a:ext cx="175" cy="1"/>
                </a:xfrm>
                <a:prstGeom prst="straightConnector1">
                  <a:avLst/>
                </a:prstGeom>
                <a:grpFill/>
                <a:ln w="12700">
                  <a:solidFill>
                    <a:srgbClr val="7F7F7F"/>
                  </a:solidFill>
                  <a:round/>
                  <a:headEnd type="triangle" w="med" len="med"/>
                  <a:tailEnd type="triangle" w="med" len="med"/>
                </a:ln>
              </p:spPr>
            </p:cxnSp>
            <p:cxnSp>
              <p:nvCxnSpPr>
                <p:cNvPr id="27" name="AutoShape 16">
                  <a:extLst>
                    <a:ext uri="{FF2B5EF4-FFF2-40B4-BE49-F238E27FC236}">
                      <a16:creationId xmlns:a16="http://schemas.microsoft.com/office/drawing/2014/main" id="{778292EA-5979-B3A1-DCC0-6A3A6AD74DB6}"/>
                    </a:ext>
                  </a:extLst>
                </p:cNvPr>
                <p:cNvCxnSpPr>
                  <a:cxnSpLocks noChangeShapeType="1"/>
                </p:cNvCxnSpPr>
                <p:nvPr/>
              </p:nvCxnSpPr>
              <p:spPr bwMode="blackWhite">
                <a:xfrm>
                  <a:off x="2238" y="1754"/>
                  <a:ext cx="168" cy="0"/>
                </a:xfrm>
                <a:prstGeom prst="straightConnector1">
                  <a:avLst/>
                </a:prstGeom>
                <a:grpFill/>
                <a:ln w="12700">
                  <a:solidFill>
                    <a:srgbClr val="7F7F7F"/>
                  </a:solidFill>
                  <a:round/>
                  <a:headEnd type="triangle" w="med" len="med"/>
                  <a:tailEnd type="triangle" w="med" len="med"/>
                </a:ln>
              </p:spPr>
            </p:cxnSp>
            <p:cxnSp>
              <p:nvCxnSpPr>
                <p:cNvPr id="28" name="AutoShape 17">
                  <a:extLst>
                    <a:ext uri="{FF2B5EF4-FFF2-40B4-BE49-F238E27FC236}">
                      <a16:creationId xmlns:a16="http://schemas.microsoft.com/office/drawing/2014/main" id="{3D487478-7993-9BE7-EA11-06C0E282016D}"/>
                    </a:ext>
                  </a:extLst>
                </p:cNvPr>
                <p:cNvCxnSpPr>
                  <a:cxnSpLocks noChangeShapeType="1"/>
                </p:cNvCxnSpPr>
                <p:nvPr/>
              </p:nvCxnSpPr>
              <p:spPr bwMode="blackWhite">
                <a:xfrm>
                  <a:off x="3326" y="1754"/>
                  <a:ext cx="172" cy="0"/>
                </a:xfrm>
                <a:prstGeom prst="straightConnector1">
                  <a:avLst/>
                </a:prstGeom>
                <a:grpFill/>
                <a:ln w="12700">
                  <a:solidFill>
                    <a:srgbClr val="7F7F7F"/>
                  </a:solidFill>
                  <a:round/>
                  <a:headEnd type="triangle" w="med" len="med"/>
                  <a:tailEnd type="triangle" w="med" len="med"/>
                </a:ln>
              </p:spPr>
            </p:cxnSp>
            <p:cxnSp>
              <p:nvCxnSpPr>
                <p:cNvPr id="29" name="AutoShape 18">
                  <a:extLst>
                    <a:ext uri="{FF2B5EF4-FFF2-40B4-BE49-F238E27FC236}">
                      <a16:creationId xmlns:a16="http://schemas.microsoft.com/office/drawing/2014/main" id="{7838C339-637D-4AAF-B566-1B8247D1D8A0}"/>
                    </a:ext>
                  </a:extLst>
                </p:cNvPr>
                <p:cNvCxnSpPr>
                  <a:cxnSpLocks noChangeShapeType="1"/>
                </p:cNvCxnSpPr>
                <p:nvPr/>
              </p:nvCxnSpPr>
              <p:spPr bwMode="blackWhite">
                <a:xfrm>
                  <a:off x="4418" y="1754"/>
                  <a:ext cx="164" cy="0"/>
                </a:xfrm>
                <a:prstGeom prst="straightConnector1">
                  <a:avLst/>
                </a:prstGeom>
                <a:grpFill/>
                <a:ln w="12700">
                  <a:solidFill>
                    <a:srgbClr val="7F7F7F"/>
                  </a:solidFill>
                  <a:round/>
                  <a:headEnd type="triangle" w="med" len="med"/>
                  <a:tailEnd type="triangle" w="med" len="med"/>
                </a:ln>
              </p:spPr>
            </p:cxnSp>
          </p:grpSp>
          <p:grpSp>
            <p:nvGrpSpPr>
              <p:cNvPr id="21" name="Group 19">
                <a:extLst>
                  <a:ext uri="{FF2B5EF4-FFF2-40B4-BE49-F238E27FC236}">
                    <a16:creationId xmlns:a16="http://schemas.microsoft.com/office/drawing/2014/main" id="{528E5E1A-BC77-67E8-B04D-77DCB0328F92}"/>
                  </a:ext>
                </a:extLst>
              </p:cNvPr>
              <p:cNvGrpSpPr>
                <a:grpSpLocks/>
              </p:cNvGrpSpPr>
              <p:nvPr/>
            </p:nvGrpSpPr>
            <p:grpSpPr bwMode="auto">
              <a:xfrm>
                <a:off x="1146" y="1604"/>
                <a:ext cx="3439" cy="1"/>
                <a:chOff x="1143" y="1754"/>
                <a:chExt cx="3439" cy="1"/>
              </a:xfrm>
              <a:grpFill/>
            </p:grpSpPr>
            <p:cxnSp>
              <p:nvCxnSpPr>
                <p:cNvPr id="22" name="AutoShape 20">
                  <a:extLst>
                    <a:ext uri="{FF2B5EF4-FFF2-40B4-BE49-F238E27FC236}">
                      <a16:creationId xmlns:a16="http://schemas.microsoft.com/office/drawing/2014/main" id="{0D3D2086-2E58-F907-864A-49E6DBAF9BF1}"/>
                    </a:ext>
                  </a:extLst>
                </p:cNvPr>
                <p:cNvCxnSpPr>
                  <a:cxnSpLocks noChangeShapeType="1"/>
                </p:cNvCxnSpPr>
                <p:nvPr/>
              </p:nvCxnSpPr>
              <p:spPr bwMode="blackWhite">
                <a:xfrm flipV="1">
                  <a:off x="1143" y="1754"/>
                  <a:ext cx="175" cy="1"/>
                </a:xfrm>
                <a:prstGeom prst="straightConnector1">
                  <a:avLst/>
                </a:prstGeom>
                <a:grpFill/>
                <a:ln w="12700">
                  <a:solidFill>
                    <a:srgbClr val="7F7F7F"/>
                  </a:solidFill>
                  <a:round/>
                  <a:headEnd type="triangle" w="med" len="med"/>
                  <a:tailEnd type="triangle" w="med" len="med"/>
                </a:ln>
              </p:spPr>
            </p:cxnSp>
            <p:cxnSp>
              <p:nvCxnSpPr>
                <p:cNvPr id="23" name="AutoShape 21">
                  <a:extLst>
                    <a:ext uri="{FF2B5EF4-FFF2-40B4-BE49-F238E27FC236}">
                      <a16:creationId xmlns:a16="http://schemas.microsoft.com/office/drawing/2014/main" id="{9A54A28F-618E-486E-F765-CB16C407A954}"/>
                    </a:ext>
                  </a:extLst>
                </p:cNvPr>
                <p:cNvCxnSpPr>
                  <a:cxnSpLocks noChangeShapeType="1"/>
                </p:cNvCxnSpPr>
                <p:nvPr/>
              </p:nvCxnSpPr>
              <p:spPr bwMode="blackWhite">
                <a:xfrm>
                  <a:off x="2238" y="1754"/>
                  <a:ext cx="168" cy="0"/>
                </a:xfrm>
                <a:prstGeom prst="straightConnector1">
                  <a:avLst/>
                </a:prstGeom>
                <a:grpFill/>
                <a:ln w="12700">
                  <a:solidFill>
                    <a:srgbClr val="7F7F7F"/>
                  </a:solidFill>
                  <a:round/>
                  <a:headEnd type="triangle" w="med" len="med"/>
                  <a:tailEnd type="triangle" w="med" len="med"/>
                </a:ln>
              </p:spPr>
            </p:cxnSp>
            <p:cxnSp>
              <p:nvCxnSpPr>
                <p:cNvPr id="24" name="AutoShape 22">
                  <a:extLst>
                    <a:ext uri="{FF2B5EF4-FFF2-40B4-BE49-F238E27FC236}">
                      <a16:creationId xmlns:a16="http://schemas.microsoft.com/office/drawing/2014/main" id="{ACF3C690-8842-98C4-4028-FDC203FF1359}"/>
                    </a:ext>
                  </a:extLst>
                </p:cNvPr>
                <p:cNvCxnSpPr>
                  <a:cxnSpLocks noChangeShapeType="1"/>
                </p:cNvCxnSpPr>
                <p:nvPr/>
              </p:nvCxnSpPr>
              <p:spPr bwMode="blackWhite">
                <a:xfrm>
                  <a:off x="3326" y="1754"/>
                  <a:ext cx="172" cy="0"/>
                </a:xfrm>
                <a:prstGeom prst="straightConnector1">
                  <a:avLst/>
                </a:prstGeom>
                <a:grpFill/>
                <a:ln w="12700">
                  <a:solidFill>
                    <a:srgbClr val="7F7F7F"/>
                  </a:solidFill>
                  <a:round/>
                  <a:headEnd type="triangle" w="med" len="med"/>
                  <a:tailEnd type="triangle" w="med" len="med"/>
                </a:ln>
              </p:spPr>
            </p:cxnSp>
            <p:cxnSp>
              <p:nvCxnSpPr>
                <p:cNvPr id="25" name="AutoShape 23">
                  <a:extLst>
                    <a:ext uri="{FF2B5EF4-FFF2-40B4-BE49-F238E27FC236}">
                      <a16:creationId xmlns:a16="http://schemas.microsoft.com/office/drawing/2014/main" id="{7205002B-A424-9D6E-FACD-31BC31AE215E}"/>
                    </a:ext>
                  </a:extLst>
                </p:cNvPr>
                <p:cNvCxnSpPr>
                  <a:cxnSpLocks noChangeShapeType="1"/>
                </p:cNvCxnSpPr>
                <p:nvPr/>
              </p:nvCxnSpPr>
              <p:spPr bwMode="blackWhite">
                <a:xfrm>
                  <a:off x="4418" y="1754"/>
                  <a:ext cx="164" cy="0"/>
                </a:xfrm>
                <a:prstGeom prst="straightConnector1">
                  <a:avLst/>
                </a:prstGeom>
                <a:grpFill/>
                <a:ln w="12700">
                  <a:solidFill>
                    <a:srgbClr val="7F7F7F"/>
                  </a:solidFill>
                  <a:round/>
                  <a:headEnd type="triangle" w="med" len="med"/>
                  <a:tailEnd type="triangle" w="med" len="med"/>
                </a:ln>
              </p:spPr>
            </p:cxnSp>
          </p:grpSp>
        </p:grpSp>
      </p:grpSp>
      <p:sp>
        <p:nvSpPr>
          <p:cNvPr id="32" name="Content Placeholder 1">
            <a:extLst>
              <a:ext uri="{FF2B5EF4-FFF2-40B4-BE49-F238E27FC236}">
                <a16:creationId xmlns:a16="http://schemas.microsoft.com/office/drawing/2014/main" id="{AF32CC3F-A28E-0F59-074E-821E638E1CE4}"/>
              </a:ext>
            </a:extLst>
          </p:cNvPr>
          <p:cNvSpPr>
            <a:spLocks noGrp="1"/>
          </p:cNvSpPr>
          <p:nvPr>
            <p:ph idx="1"/>
          </p:nvPr>
        </p:nvSpPr>
        <p:spPr>
          <a:xfrm>
            <a:off x="3358639" y="2505136"/>
            <a:ext cx="5738732" cy="2361119"/>
          </a:xfrm>
        </p:spPr>
        <p:txBody>
          <a:bodyPr>
            <a:noAutofit/>
          </a:bodyPr>
          <a:lstStyle/>
          <a:p>
            <a:pPr marL="0" indent="0">
              <a:buNone/>
            </a:pPr>
            <a:r>
              <a:rPr lang="en-CA" sz="1800" dirty="0"/>
              <a:t>“</a:t>
            </a:r>
            <a:r>
              <a:rPr lang="en-CA" sz="1800" b="0" i="0" u="none" strike="noStrike" dirty="0">
                <a:effectLst/>
              </a:rPr>
              <a:t>Platform” businesses that bring together consumers and producers, require a different approach to strategy. The critical asset of a platform is external—the community of members. The focus shifts from controlling resources to orchestrating them, and firms win by facilitating more external interactions and creating “network effects” that [scale quickly and] increase the value provided to all participants.</a:t>
            </a:r>
          </a:p>
        </p:txBody>
      </p:sp>
      <p:sp>
        <p:nvSpPr>
          <p:cNvPr id="34" name="AutoShape 2">
            <a:extLst>
              <a:ext uri="{FF2B5EF4-FFF2-40B4-BE49-F238E27FC236}">
                <a16:creationId xmlns:a16="http://schemas.microsoft.com/office/drawing/2014/main" id="{38A155B8-97D9-B98F-1EAC-494ED662A647}"/>
              </a:ext>
            </a:extLst>
          </p:cNvPr>
          <p:cNvSpPr>
            <a:spLocks noChangeArrowheads="1"/>
          </p:cNvSpPr>
          <p:nvPr/>
        </p:nvSpPr>
        <p:spPr bwMode="auto">
          <a:xfrm>
            <a:off x="4597394" y="144018"/>
            <a:ext cx="3261223" cy="2361119"/>
          </a:xfrm>
          <a:prstGeom prst="sun">
            <a:avLst>
              <a:gd name="adj" fmla="val 25000"/>
            </a:avLst>
          </a:prstGeom>
          <a:noFill/>
          <a:ln w="28575">
            <a:solidFill>
              <a:schemeClr val="bg1">
                <a:lumMod val="50000"/>
              </a:schemeClr>
            </a:solidFill>
            <a:miter lim="800000"/>
            <a:headEnd/>
            <a:tailEnd/>
          </a:ln>
          <a:effectLst/>
        </p:spPr>
        <p:txBody>
          <a:bodyPr wrap="none" anchor="ctr">
            <a:prstTxWarp prst="textNoShape">
              <a:avLst/>
            </a:prstTxWarp>
          </a:bodyPr>
          <a:lstStyle/>
          <a:p>
            <a:pPr algn="ctr">
              <a:defRPr/>
            </a:pPr>
            <a:endParaRPr lang="en-US" sz="2000" b="1" dirty="0">
              <a:solidFill>
                <a:srgbClr val="000000"/>
              </a:solidFill>
            </a:endParaRPr>
          </a:p>
        </p:txBody>
      </p:sp>
    </p:spTree>
    <p:extLst>
      <p:ext uri="{BB962C8B-B14F-4D97-AF65-F5344CB8AC3E}">
        <p14:creationId xmlns:p14="http://schemas.microsoft.com/office/powerpoint/2010/main" val="3893277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2" grpId="0" build="p"/>
      <p:bldP spid="3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2AFED-26F4-324C-6B70-F680F5892E20}"/>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4CF7CED-9041-B2BA-7B90-BE4FE189AF34}"/>
              </a:ext>
            </a:extLst>
          </p:cNvPr>
          <p:cNvSpPr>
            <a:spLocks noGrp="1"/>
          </p:cNvSpPr>
          <p:nvPr>
            <p:ph idx="1"/>
          </p:nvPr>
        </p:nvSpPr>
        <p:spPr>
          <a:xfrm>
            <a:off x="207390" y="755186"/>
            <a:ext cx="8814689" cy="4264295"/>
          </a:xfrm>
        </p:spPr>
        <p:txBody>
          <a:bodyPr>
            <a:noAutofit/>
          </a:bodyPr>
          <a:lstStyle/>
          <a:p>
            <a:pPr marL="0" indent="0">
              <a:buNone/>
              <a:tabLst>
                <a:tab pos="173038" algn="l"/>
              </a:tabLst>
            </a:pPr>
            <a:r>
              <a:rPr lang="en-US" sz="1200" b="1" dirty="0">
                <a:cs typeface="Arial"/>
              </a:rPr>
              <a:t>Jeannie Weiss</a:t>
            </a:r>
            <a:r>
              <a:rPr lang="en-US" sz="1200" dirty="0">
                <a:cs typeface="Arial"/>
              </a:rPr>
              <a:t> had taken over as the </a:t>
            </a:r>
            <a:r>
              <a:rPr lang="en-US" sz="1200" b="1" dirty="0">
                <a:cs typeface="Arial"/>
              </a:rPr>
              <a:t>CEO </a:t>
            </a:r>
            <a:r>
              <a:rPr lang="en-US" sz="1200" dirty="0">
                <a:cs typeface="Arial"/>
              </a:rPr>
              <a:t>of </a:t>
            </a:r>
            <a:r>
              <a:rPr lang="en-US" sz="1200" b="1" dirty="0">
                <a:cs typeface="Arial"/>
              </a:rPr>
              <a:t>PulsePoint Solutions</a:t>
            </a:r>
            <a:r>
              <a:rPr lang="en-US" sz="1200" dirty="0">
                <a:cs typeface="Arial"/>
              </a:rPr>
              <a:t>, a Chicago-based </a:t>
            </a:r>
            <a:r>
              <a:rPr lang="en-US" sz="1200" b="1" dirty="0">
                <a:cs typeface="Arial"/>
              </a:rPr>
              <a:t>digital marketing company</a:t>
            </a:r>
            <a:r>
              <a:rPr lang="en-US" sz="1200" dirty="0">
                <a:cs typeface="Arial"/>
              </a:rPr>
              <a:t>, seven years earlier, shortly after its initial public offering. Under her leadership the business had grown its top line consistently year over year lifting annual revenues to $2 billion. Among investors, PulsePoint was a highly regarded growth stock, but some analysts were questioning how long the company, with its customized content and high-cost structure, could justify being less profitable than its peers.</a:t>
            </a:r>
          </a:p>
          <a:p>
            <a:pPr marL="0" indent="0">
              <a:buNone/>
              <a:tabLst>
                <a:tab pos="173038" algn="l"/>
              </a:tabLst>
            </a:pPr>
            <a:r>
              <a:rPr lang="en-US" sz="1200" dirty="0">
                <a:cs typeface="Arial"/>
              </a:rPr>
              <a:t>	“It’s so nice to feel excited about something again,” said Jeannie said to </a:t>
            </a:r>
            <a:r>
              <a:rPr lang="en-US" sz="1200" b="1" dirty="0">
                <a:cs typeface="Arial"/>
              </a:rPr>
              <a:t>John Bart</a:t>
            </a:r>
            <a:r>
              <a:rPr lang="en-US" sz="1200" dirty="0">
                <a:cs typeface="Arial"/>
              </a:rPr>
              <a:t>, her </a:t>
            </a:r>
            <a:r>
              <a:rPr lang="en-US" sz="1200" b="1" dirty="0">
                <a:cs typeface="Arial"/>
              </a:rPr>
              <a:t>chief technology officer </a:t>
            </a:r>
            <a:r>
              <a:rPr lang="en-US" sz="1200" dirty="0">
                <a:cs typeface="Arial"/>
              </a:rPr>
              <a:t>after an AI conference. The demos had convinced her that </a:t>
            </a:r>
            <a:r>
              <a:rPr lang="en-US" sz="1200" b="1" dirty="0">
                <a:cs typeface="Arial"/>
              </a:rPr>
              <a:t>Generative AI </a:t>
            </a:r>
            <a:r>
              <a:rPr lang="en-US" sz="1200" b="1" dirty="0" err="1">
                <a:cs typeface="Arial"/>
              </a:rPr>
              <a:t>Salesbots</a:t>
            </a:r>
            <a:r>
              <a:rPr lang="en-US" sz="1200" dirty="0">
                <a:cs typeface="Arial"/>
              </a:rPr>
              <a:t> could revolutionize sales and customer service. “If a competitor pulls this off, we’ll be left in the dust.” John was cautious. “Hallucinations, data privacy, outages, these are all concerns,” he said, worrying about losing control of the technology. Still, he agreed to explore it. Three weeks later, John presented the idea to </a:t>
            </a:r>
            <a:r>
              <a:rPr lang="en-US" sz="1200" b="1" dirty="0">
                <a:cs typeface="Arial"/>
              </a:rPr>
              <a:t>Mark Thompson</a:t>
            </a:r>
            <a:r>
              <a:rPr lang="en-US" sz="1200" dirty="0">
                <a:cs typeface="Arial"/>
              </a:rPr>
              <a:t>, </a:t>
            </a:r>
            <a:r>
              <a:rPr lang="en-US" sz="1200" b="1" dirty="0">
                <a:cs typeface="Arial"/>
              </a:rPr>
              <a:t>head of sales</a:t>
            </a:r>
            <a:r>
              <a:rPr lang="en-US" sz="1200" dirty="0">
                <a:cs typeface="Arial"/>
              </a:rPr>
              <a:t>, and </a:t>
            </a:r>
            <a:r>
              <a:rPr lang="en-US" sz="1200" b="1" dirty="0">
                <a:cs typeface="Arial"/>
              </a:rPr>
              <a:t>Linda Lau</a:t>
            </a:r>
            <a:r>
              <a:rPr lang="en-US" sz="1200" dirty="0">
                <a:cs typeface="Arial"/>
              </a:rPr>
              <a:t>, </a:t>
            </a:r>
            <a:r>
              <a:rPr lang="en-US" sz="1200" b="1" dirty="0">
                <a:cs typeface="Arial"/>
              </a:rPr>
              <a:t>chief customer officer</a:t>
            </a:r>
            <a:r>
              <a:rPr lang="en-US" sz="1200" dirty="0">
                <a:cs typeface="Arial"/>
              </a:rPr>
              <a:t>. He argued the </a:t>
            </a:r>
            <a:r>
              <a:rPr lang="en-US" sz="1200" dirty="0" err="1">
                <a:cs typeface="Arial"/>
              </a:rPr>
              <a:t>salesbot</a:t>
            </a:r>
            <a:r>
              <a:rPr lang="en-US" sz="1200" dirty="0">
                <a:cs typeface="Arial"/>
              </a:rPr>
              <a:t> could “anticipate prospects’ needs and respond faster,” cutting costs while boosting satisfaction. “Modeling suggests we could reduce head count almost immediately through attrition and scale it back by as much as 30% over five years.”</a:t>
            </a:r>
          </a:p>
          <a:p>
            <a:pPr marL="0" indent="0">
              <a:buNone/>
              <a:tabLst>
                <a:tab pos="173038" algn="l"/>
              </a:tabLst>
            </a:pPr>
            <a:r>
              <a:rPr lang="en-US" sz="1200" dirty="0">
                <a:cs typeface="Arial"/>
              </a:rPr>
              <a:t>	Mark was skeptical. “Sales involve intuiting needs and recognizing hidden opportunities,” he warned. “Bots will close some deals, but we’ll miss out on upselling and cross-selling.” John countered, “These aren’t static machines. They learn… and might well outperform our most skilled professionals.” Linda saw both sides. “It feels like sci-fi,” she said, “but I’m worried about accuracy and what layoffs would do to our brand.” She also noted that more automation might increase client inquiries, not reduce them. Jeannie tried to frame it as a larger transformation: “Once this system is operational, it could automate content creation too. </a:t>
            </a:r>
            <a:r>
              <a:rPr lang="en-US" sz="1200" b="1" dirty="0">
                <a:cs typeface="Arial"/>
              </a:rPr>
              <a:t>This isn’t just evolution, it’s revolution</a:t>
            </a:r>
            <a:r>
              <a:rPr lang="en-US" sz="1200" dirty="0">
                <a:cs typeface="Arial"/>
              </a:rPr>
              <a:t>.”</a:t>
            </a:r>
          </a:p>
          <a:p>
            <a:pPr marL="0" indent="0">
              <a:buNone/>
              <a:tabLst>
                <a:tab pos="173038" algn="l"/>
              </a:tabLst>
            </a:pPr>
            <a:r>
              <a:rPr lang="en-US" sz="1200" dirty="0">
                <a:cs typeface="Arial"/>
              </a:rPr>
              <a:t>	Later that day came an unexpected call from </a:t>
            </a:r>
            <a:r>
              <a:rPr lang="en-US" sz="1200" b="1" dirty="0">
                <a:cs typeface="Arial"/>
              </a:rPr>
              <a:t>Tyrell Durant</a:t>
            </a:r>
            <a:r>
              <a:rPr lang="en-US" sz="1200" dirty="0">
                <a:cs typeface="Arial"/>
              </a:rPr>
              <a:t>, </a:t>
            </a:r>
            <a:r>
              <a:rPr lang="en-US" sz="1200" b="1" dirty="0">
                <a:cs typeface="Arial"/>
              </a:rPr>
              <a:t>CEO</a:t>
            </a:r>
            <a:r>
              <a:rPr lang="en-US" sz="1200" dirty="0">
                <a:cs typeface="Arial"/>
              </a:rPr>
              <a:t> of </a:t>
            </a:r>
            <a:r>
              <a:rPr lang="en-US" sz="1200" b="1" dirty="0">
                <a:cs typeface="Arial"/>
              </a:rPr>
              <a:t>Orion</a:t>
            </a:r>
            <a:r>
              <a:rPr lang="en-US" sz="1200" dirty="0">
                <a:cs typeface="Arial"/>
              </a:rPr>
              <a:t>, PulsePoint’s </a:t>
            </a:r>
            <a:r>
              <a:rPr lang="en-US" sz="1200" b="1" dirty="0">
                <a:cs typeface="Arial"/>
              </a:rPr>
              <a:t>biggest client</a:t>
            </a:r>
            <a:r>
              <a:rPr lang="en-US" sz="1200" dirty="0">
                <a:cs typeface="Arial"/>
              </a:rPr>
              <a:t>. “Jeannie, I heard from our sales rep that you’re considering introducing AI-enabled customer service, and I’m just telling you now that we want to be exempt from that. We’re traditionalists who value deep, personal client relationships. We also have a serious worry about data privacy and the potential mishandling of sensitive information. I’m sorry, but we can’t be part of this journey with you, at least not for the foreseeable future.” Jeannie faced a dilemma: risk PulsePoint’s hard-won relationships by leaping into a transformative technology, or risk irrelevance by waiting too long.</a:t>
            </a:r>
          </a:p>
          <a:p>
            <a:pPr marL="0" indent="0">
              <a:buNone/>
              <a:tabLst>
                <a:tab pos="173038" algn="l"/>
              </a:tabLst>
            </a:pPr>
            <a:r>
              <a:rPr lang="en-US" sz="1200" b="1" dirty="0">
                <a:cs typeface="Arial"/>
              </a:rPr>
              <a:t>													Question: What do you think Jeannie should do?</a:t>
            </a:r>
          </a:p>
          <a:p>
            <a:pPr marL="0" indent="0">
              <a:buNone/>
            </a:pPr>
            <a:endParaRPr lang="en-US" sz="1200" dirty="0">
              <a:cs typeface="Arial"/>
            </a:endParaRPr>
          </a:p>
          <a:p>
            <a:pPr marL="0" indent="0">
              <a:buNone/>
            </a:pPr>
            <a:endParaRPr lang="en-US" sz="1200" dirty="0">
              <a:cs typeface="Arial"/>
            </a:endParaRPr>
          </a:p>
        </p:txBody>
      </p:sp>
      <p:sp>
        <p:nvSpPr>
          <p:cNvPr id="2" name="Title 1">
            <a:extLst>
              <a:ext uri="{FF2B5EF4-FFF2-40B4-BE49-F238E27FC236}">
                <a16:creationId xmlns:a16="http://schemas.microsoft.com/office/drawing/2014/main" id="{36737A11-EB10-89EE-B4FA-CB8B893F3404}"/>
              </a:ext>
            </a:extLst>
          </p:cNvPr>
          <p:cNvSpPr>
            <a:spLocks noGrp="1"/>
          </p:cNvSpPr>
          <p:nvPr>
            <p:ph type="title"/>
          </p:nvPr>
        </p:nvSpPr>
        <p:spPr/>
        <p:txBody>
          <a:bodyPr/>
          <a:lstStyle/>
          <a:p>
            <a:r>
              <a:rPr lang="en-US" dirty="0">
                <a:cs typeface="Arial"/>
              </a:rPr>
              <a:t>Mini-Case: PulsePoint and Gen AI </a:t>
            </a:r>
            <a:r>
              <a:rPr lang="en-US" dirty="0" err="1">
                <a:cs typeface="Arial"/>
              </a:rPr>
              <a:t>Salesbot</a:t>
            </a:r>
            <a:endParaRPr lang="en-CA" dirty="0"/>
          </a:p>
        </p:txBody>
      </p:sp>
      <p:sp>
        <p:nvSpPr>
          <p:cNvPr id="3" name="TextBox 2">
            <a:extLst>
              <a:ext uri="{FF2B5EF4-FFF2-40B4-BE49-F238E27FC236}">
                <a16:creationId xmlns:a16="http://schemas.microsoft.com/office/drawing/2014/main" id="{A57ABA77-928C-5C48-B456-13A47906DBDE}"/>
              </a:ext>
            </a:extLst>
          </p:cNvPr>
          <p:cNvSpPr txBox="1"/>
          <p:nvPr/>
        </p:nvSpPr>
        <p:spPr>
          <a:xfrm>
            <a:off x="0" y="4886132"/>
            <a:ext cx="9144000" cy="246221"/>
          </a:xfrm>
          <a:prstGeom prst="rect">
            <a:avLst/>
          </a:prstGeom>
          <a:noFill/>
        </p:spPr>
        <p:txBody>
          <a:bodyPr wrap="square" rtlCol="0">
            <a:spAutoFit/>
          </a:bodyPr>
          <a:lstStyle/>
          <a:p>
            <a:r>
              <a:rPr lang="en-CA" sz="1000" dirty="0">
                <a:solidFill>
                  <a:schemeClr val="bg1">
                    <a:lumMod val="50000"/>
                  </a:schemeClr>
                </a:solidFill>
              </a:rPr>
              <a:t>Source: A. Shrestha, Harvard Business Review (adapted and edited)</a:t>
            </a:r>
          </a:p>
        </p:txBody>
      </p:sp>
      <p:pic>
        <p:nvPicPr>
          <p:cNvPr id="4" name="PulsePoint Audio.mp3">
            <a:hlinkClick r:id="" action="ppaction://media"/>
            <a:extLst>
              <a:ext uri="{FF2B5EF4-FFF2-40B4-BE49-F238E27FC236}">
                <a16:creationId xmlns:a16="http://schemas.microsoft.com/office/drawing/2014/main" id="{51FCA3C2-4B38-DCBB-9216-DAA4F3C4506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193005" y="0"/>
            <a:ext cx="812800" cy="812800"/>
          </a:xfrm>
          <a:prstGeom prst="rect">
            <a:avLst/>
          </a:prstGeom>
        </p:spPr>
      </p:pic>
    </p:spTree>
    <p:extLst>
      <p:ext uri="{BB962C8B-B14F-4D97-AF65-F5344CB8AC3E}">
        <p14:creationId xmlns:p14="http://schemas.microsoft.com/office/powerpoint/2010/main" val="2384763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5728" fill="hold"/>
                                        <p:tgtEl>
                                          <p:spTgt spid="4"/>
                                        </p:tgtEl>
                                      </p:cBhvr>
                                    </p:cmd>
                                  </p:childTnLst>
                                </p:cTn>
                              </p:par>
                              <p:par>
                                <p:cTn id="7" presetID="1" presetClass="entr" presetSubtype="0" fill="hold" grpId="0" nodeType="withEffect">
                                  <p:stCondLst>
                                    <p:cond delay="0"/>
                                  </p:stCondLst>
                                  <p:childTnLst>
                                    <p:set>
                                      <p:cBhvr>
                                        <p:cTn id="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4"/>
                </p:tgtEl>
              </p:cMediaNode>
            </p:audio>
          </p:childTnLst>
        </p:cTn>
      </p:par>
    </p:tnLst>
    <p:bldLst>
      <p:bldP spid="5" grpId="0" uiExpand="1" build="p"/>
    </p:bldLst>
  </p:timing>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9AC977-E935-6743-B6BB-C0EF8E8121C8}"/>
              </a:ext>
            </a:extLst>
          </p:cNvPr>
          <p:cNvSpPr>
            <a:spLocks noGrp="1"/>
          </p:cNvSpPr>
          <p:nvPr>
            <p:ph type="title"/>
          </p:nvPr>
        </p:nvSpPr>
        <p:spPr/>
        <p:txBody>
          <a:bodyPr/>
          <a:lstStyle/>
          <a:p>
            <a:r>
              <a:rPr lang="en-CA" dirty="0"/>
              <a:t>Digital Landscape Takeaways</a:t>
            </a:r>
          </a:p>
        </p:txBody>
      </p:sp>
      <p:sp>
        <p:nvSpPr>
          <p:cNvPr id="2" name="Content Placeholder 1">
            <a:extLst>
              <a:ext uri="{FF2B5EF4-FFF2-40B4-BE49-F238E27FC236}">
                <a16:creationId xmlns:a16="http://schemas.microsoft.com/office/drawing/2014/main" id="{A18CEB10-FF35-BB4D-9BDB-56AB1C72D1E1}"/>
              </a:ext>
            </a:extLst>
          </p:cNvPr>
          <p:cNvSpPr>
            <a:spLocks noGrp="1"/>
          </p:cNvSpPr>
          <p:nvPr>
            <p:ph idx="1"/>
          </p:nvPr>
        </p:nvSpPr>
        <p:spPr>
          <a:xfrm>
            <a:off x="457200" y="850391"/>
            <a:ext cx="8528858" cy="4128933"/>
          </a:xfrm>
        </p:spPr>
        <p:txBody>
          <a:bodyPr>
            <a:normAutofit/>
          </a:bodyPr>
          <a:lstStyle/>
          <a:p>
            <a:pPr marL="457200" indent="-457200">
              <a:buFont typeface="+mj-lt"/>
              <a:buAutoNum type="arabicPeriod"/>
            </a:pPr>
            <a:r>
              <a:rPr lang="en-CA" dirty="0"/>
              <a:t>We tend to overestimate an emerging technology’s potential in short run but often underestimate it in the long run. Emerging technologies often disappoint in the short run before becoming productive. Always triangulate (research multiple sources) when assessing any new technology.</a:t>
            </a:r>
          </a:p>
          <a:p>
            <a:pPr marL="457200" indent="-457200">
              <a:buFont typeface="+mj-lt"/>
              <a:buAutoNum type="arabicPeriod"/>
            </a:pPr>
            <a:endParaRPr lang="en-CA" dirty="0"/>
          </a:p>
          <a:p>
            <a:pPr marL="457200" indent="-457200">
              <a:buFont typeface="+mj-lt"/>
              <a:buAutoNum type="arabicPeriod"/>
            </a:pPr>
            <a:r>
              <a:rPr lang="en-CA" dirty="0"/>
              <a:t>Technology adoption isn’t driven by an emerging technology alone. It depends on solving real business problems, building platforms and partnerships, and launching when the supporting infrastructure, applications and customer readiness align.</a:t>
            </a:r>
          </a:p>
        </p:txBody>
      </p:sp>
    </p:spTree>
    <p:extLst>
      <p:ext uri="{BB962C8B-B14F-4D97-AF65-F5344CB8AC3E}">
        <p14:creationId xmlns:p14="http://schemas.microsoft.com/office/powerpoint/2010/main" val="3581784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en-CA" dirty="0"/>
              <a:t>Disruptive Technology-Based Innovation</a:t>
            </a:r>
            <a:endParaRPr lang="en-US" dirty="0"/>
          </a:p>
        </p:txBody>
      </p:sp>
      <p:grpSp>
        <p:nvGrpSpPr>
          <p:cNvPr id="24" name="Group 23">
            <a:extLst>
              <a:ext uri="{FF2B5EF4-FFF2-40B4-BE49-F238E27FC236}">
                <a16:creationId xmlns:a16="http://schemas.microsoft.com/office/drawing/2014/main" id="{D65DF66E-E134-33C1-A1B4-7ED5581A5A50}"/>
              </a:ext>
            </a:extLst>
          </p:cNvPr>
          <p:cNvGrpSpPr/>
          <p:nvPr/>
        </p:nvGrpSpPr>
        <p:grpSpPr>
          <a:xfrm>
            <a:off x="155526" y="1129902"/>
            <a:ext cx="6116261" cy="3860051"/>
            <a:chOff x="155526" y="1129902"/>
            <a:chExt cx="6116261" cy="3860051"/>
          </a:xfrm>
        </p:grpSpPr>
        <p:sp>
          <p:nvSpPr>
            <p:cNvPr id="5" name="Line 3"/>
            <p:cNvSpPr>
              <a:spLocks noChangeShapeType="1"/>
            </p:cNvSpPr>
            <p:nvPr/>
          </p:nvSpPr>
          <p:spPr bwMode="auto">
            <a:xfrm>
              <a:off x="512734" y="1129902"/>
              <a:ext cx="0" cy="3490913"/>
            </a:xfrm>
            <a:prstGeom prst="line">
              <a:avLst/>
            </a:prstGeom>
            <a:noFill/>
            <a:ln w="57150">
              <a:solidFill>
                <a:srgbClr val="000000"/>
              </a:solidFill>
              <a:round/>
              <a:headEnd type="none" w="sm" len="sm"/>
              <a:tailEnd type="none" w="sm" len="sm"/>
            </a:ln>
          </p:spPr>
          <p:txBody>
            <a:bodyPr>
              <a:prstTxWarp prst="textNoShape">
                <a:avLst/>
              </a:prstTxWarp>
            </a:bodyPr>
            <a:lstStyle/>
            <a:p>
              <a:endParaRPr lang="en-US" sz="1350" dirty="0">
                <a:solidFill>
                  <a:srgbClr val="5E7285"/>
                </a:solidFill>
                <a:latin typeface="Trebuchet MS" panose="020B0603020202020204" pitchFamily="34" charset="0"/>
              </a:endParaRPr>
            </a:p>
          </p:txBody>
        </p:sp>
        <p:sp>
          <p:nvSpPr>
            <p:cNvPr id="6" name="Line 4"/>
            <p:cNvSpPr>
              <a:spLocks noChangeShapeType="1"/>
            </p:cNvSpPr>
            <p:nvPr/>
          </p:nvSpPr>
          <p:spPr bwMode="auto">
            <a:xfrm rot="5400000">
              <a:off x="3385117" y="1730572"/>
              <a:ext cx="0" cy="5773341"/>
            </a:xfrm>
            <a:prstGeom prst="line">
              <a:avLst/>
            </a:prstGeom>
            <a:noFill/>
            <a:ln w="57150">
              <a:solidFill>
                <a:srgbClr val="000000"/>
              </a:solidFill>
              <a:round/>
              <a:headEnd type="none" w="sm" len="sm"/>
              <a:tailEnd type="none" w="sm" len="sm"/>
            </a:ln>
          </p:spPr>
          <p:txBody>
            <a:bodyPr>
              <a:prstTxWarp prst="textNoShape">
                <a:avLst/>
              </a:prstTxWarp>
            </a:bodyPr>
            <a:lstStyle/>
            <a:p>
              <a:endParaRPr lang="en-US" sz="1350" dirty="0">
                <a:solidFill>
                  <a:srgbClr val="5E7285"/>
                </a:solidFill>
                <a:latin typeface="Trebuchet MS" panose="020B0603020202020204" pitchFamily="34" charset="0"/>
              </a:endParaRPr>
            </a:p>
          </p:txBody>
        </p:sp>
        <p:sp>
          <p:nvSpPr>
            <p:cNvPr id="7" name="Text Box 5"/>
            <p:cNvSpPr txBox="1">
              <a:spLocks noChangeArrowheads="1"/>
            </p:cNvSpPr>
            <p:nvPr/>
          </p:nvSpPr>
          <p:spPr bwMode="auto">
            <a:xfrm>
              <a:off x="3124195" y="4689871"/>
              <a:ext cx="567015" cy="300082"/>
            </a:xfrm>
            <a:prstGeom prst="rect">
              <a:avLst/>
            </a:prstGeom>
            <a:noFill/>
            <a:ln w="12700">
              <a:noFill/>
              <a:miter lim="800000"/>
              <a:headEnd type="none" w="sm" len="sm"/>
              <a:tailEnd type="none" w="sm" len="sm"/>
            </a:ln>
          </p:spPr>
          <p:txBody>
            <a:bodyPr wrap="none">
              <a:prstTxWarp prst="textNoShape">
                <a:avLst/>
              </a:prstTxWarp>
              <a:spAutoFit/>
            </a:bodyPr>
            <a:lstStyle/>
            <a:p>
              <a:pPr algn="l"/>
              <a:r>
                <a:rPr lang="en-US" sz="1350" dirty="0">
                  <a:solidFill>
                    <a:srgbClr val="5E7285"/>
                  </a:solidFill>
                  <a:latin typeface="Trebuchet MS" panose="020B0603020202020204" pitchFamily="34" charset="0"/>
                </a:rPr>
                <a:t>Time</a:t>
              </a:r>
            </a:p>
          </p:txBody>
        </p:sp>
        <p:sp>
          <p:nvSpPr>
            <p:cNvPr id="8" name="Text Box 6"/>
            <p:cNvSpPr txBox="1">
              <a:spLocks noChangeArrowheads="1"/>
            </p:cNvSpPr>
            <p:nvPr/>
          </p:nvSpPr>
          <p:spPr bwMode="auto">
            <a:xfrm rot="16200000">
              <a:off x="-278824" y="2570536"/>
              <a:ext cx="1168781" cy="300082"/>
            </a:xfrm>
            <a:prstGeom prst="rect">
              <a:avLst/>
            </a:prstGeom>
            <a:noFill/>
            <a:ln w="12700">
              <a:noFill/>
              <a:miter lim="800000"/>
              <a:headEnd type="none" w="sm" len="sm"/>
              <a:tailEnd type="none" w="sm" len="sm"/>
            </a:ln>
          </p:spPr>
          <p:txBody>
            <a:bodyPr wrap="none">
              <a:prstTxWarp prst="textNoShape">
                <a:avLst/>
              </a:prstTxWarp>
              <a:spAutoFit/>
            </a:bodyPr>
            <a:lstStyle/>
            <a:p>
              <a:pPr algn="l"/>
              <a:r>
                <a:rPr lang="en-US" sz="1350" dirty="0">
                  <a:solidFill>
                    <a:srgbClr val="5E7285"/>
                  </a:solidFill>
                  <a:latin typeface="Trebuchet MS" panose="020B0603020202020204" pitchFamily="34" charset="0"/>
                </a:rPr>
                <a:t>Performance</a:t>
              </a:r>
            </a:p>
          </p:txBody>
        </p:sp>
      </p:grpSp>
      <p:grpSp>
        <p:nvGrpSpPr>
          <p:cNvPr id="2" name="Group 1">
            <a:extLst>
              <a:ext uri="{FF2B5EF4-FFF2-40B4-BE49-F238E27FC236}">
                <a16:creationId xmlns:a16="http://schemas.microsoft.com/office/drawing/2014/main" id="{C1872624-4924-87CA-C67D-6BE9DA29D8F5}"/>
              </a:ext>
            </a:extLst>
          </p:cNvPr>
          <p:cNvGrpSpPr/>
          <p:nvPr/>
        </p:nvGrpSpPr>
        <p:grpSpPr>
          <a:xfrm>
            <a:off x="922517" y="2347905"/>
            <a:ext cx="4770627" cy="715581"/>
            <a:chOff x="2207627" y="2233606"/>
            <a:chExt cx="4770627" cy="715581"/>
          </a:xfrm>
        </p:grpSpPr>
        <p:sp>
          <p:nvSpPr>
            <p:cNvPr id="9" name="Line 8"/>
            <p:cNvSpPr>
              <a:spLocks noChangeShapeType="1"/>
            </p:cNvSpPr>
            <p:nvPr/>
          </p:nvSpPr>
          <p:spPr bwMode="auto">
            <a:xfrm flipV="1">
              <a:off x="2218135" y="2297907"/>
              <a:ext cx="4760119" cy="470297"/>
            </a:xfrm>
            <a:prstGeom prst="line">
              <a:avLst/>
            </a:prstGeom>
            <a:noFill/>
            <a:ln w="28575">
              <a:solidFill>
                <a:srgbClr val="000000"/>
              </a:solidFill>
              <a:prstDash val="lgDash"/>
              <a:round/>
              <a:headEnd type="none" w="sm" len="sm"/>
              <a:tailEnd type="none" w="sm" len="sm"/>
            </a:ln>
          </p:spPr>
          <p:txBody>
            <a:bodyPr>
              <a:prstTxWarp prst="textNoShape">
                <a:avLst/>
              </a:prstTxWarp>
            </a:bodyPr>
            <a:lstStyle/>
            <a:p>
              <a:endParaRPr lang="en-US" sz="1350" dirty="0">
                <a:solidFill>
                  <a:srgbClr val="5E7285"/>
                </a:solidFill>
                <a:latin typeface="Trebuchet MS" panose="020B0603020202020204" pitchFamily="34" charset="0"/>
              </a:endParaRPr>
            </a:p>
          </p:txBody>
        </p:sp>
        <p:sp>
          <p:nvSpPr>
            <p:cNvPr id="10" name="Text Box 9"/>
            <p:cNvSpPr txBox="1">
              <a:spLocks noChangeArrowheads="1"/>
            </p:cNvSpPr>
            <p:nvPr/>
          </p:nvSpPr>
          <p:spPr bwMode="auto">
            <a:xfrm rot="21274638">
              <a:off x="2207627" y="2233606"/>
              <a:ext cx="1168781" cy="715581"/>
            </a:xfrm>
            <a:prstGeom prst="rect">
              <a:avLst/>
            </a:prstGeom>
            <a:noFill/>
            <a:ln w="12700">
              <a:noFill/>
              <a:miter lim="800000"/>
              <a:headEnd type="none" w="sm" len="sm"/>
              <a:tailEnd type="none" w="sm" len="sm"/>
            </a:ln>
          </p:spPr>
          <p:txBody>
            <a:bodyPr wrap="none">
              <a:prstTxWarp prst="textNoShape">
                <a:avLst/>
              </a:prstTxWarp>
              <a:spAutoFit/>
            </a:bodyPr>
            <a:lstStyle/>
            <a:p>
              <a:pPr algn="l"/>
              <a:r>
                <a:rPr lang="en-US" sz="1350" dirty="0">
                  <a:solidFill>
                    <a:srgbClr val="5E7285"/>
                  </a:solidFill>
                  <a:latin typeface="Trebuchet MS" panose="020B0603020202020204" pitchFamily="34" charset="0"/>
                </a:rPr>
                <a:t>Performance</a:t>
              </a:r>
            </a:p>
            <a:p>
              <a:pPr algn="l"/>
              <a:r>
                <a:rPr lang="en-US" sz="1350" dirty="0">
                  <a:solidFill>
                    <a:srgbClr val="5E7285"/>
                  </a:solidFill>
                  <a:latin typeface="Trebuchet MS" panose="020B0603020202020204" pitchFamily="34" charset="0"/>
                </a:rPr>
                <a:t>customers</a:t>
              </a:r>
            </a:p>
            <a:p>
              <a:pPr algn="l"/>
              <a:r>
                <a:rPr lang="en-US" sz="1350" dirty="0">
                  <a:solidFill>
                    <a:srgbClr val="5E7285"/>
                  </a:solidFill>
                  <a:latin typeface="Trebuchet MS" panose="020B0603020202020204" pitchFamily="34" charset="0"/>
                </a:rPr>
                <a:t>can absorb</a:t>
              </a:r>
            </a:p>
          </p:txBody>
        </p:sp>
      </p:grpSp>
      <p:grpSp>
        <p:nvGrpSpPr>
          <p:cNvPr id="11" name="Group 10"/>
          <p:cNvGrpSpPr>
            <a:grpSpLocks/>
          </p:cNvGrpSpPr>
          <p:nvPr/>
        </p:nvGrpSpPr>
        <p:grpSpPr bwMode="auto">
          <a:xfrm>
            <a:off x="1055659" y="1238250"/>
            <a:ext cx="4251722" cy="2164556"/>
            <a:chOff x="1006" y="1232"/>
            <a:chExt cx="3989" cy="1530"/>
          </a:xfrm>
        </p:grpSpPr>
        <p:sp>
          <p:nvSpPr>
            <p:cNvPr id="12" name="Line 11"/>
            <p:cNvSpPr>
              <a:spLocks noChangeShapeType="1"/>
            </p:cNvSpPr>
            <p:nvPr/>
          </p:nvSpPr>
          <p:spPr bwMode="auto">
            <a:xfrm flipV="1">
              <a:off x="1006" y="1232"/>
              <a:ext cx="3989" cy="1530"/>
            </a:xfrm>
            <a:prstGeom prst="line">
              <a:avLst/>
            </a:prstGeom>
            <a:noFill/>
            <a:ln w="38100">
              <a:solidFill>
                <a:srgbClr val="0070C0"/>
              </a:solidFill>
              <a:round/>
              <a:headEnd type="none" w="sm" len="sm"/>
              <a:tailEnd type="triangle" w="lg" len="lg"/>
            </a:ln>
          </p:spPr>
          <p:txBody>
            <a:bodyPr>
              <a:prstTxWarp prst="textNoShape">
                <a:avLst/>
              </a:prstTxWarp>
            </a:bodyPr>
            <a:lstStyle/>
            <a:p>
              <a:endParaRPr lang="en-US" sz="1350" dirty="0">
                <a:solidFill>
                  <a:srgbClr val="0070C0"/>
                </a:solidFill>
                <a:latin typeface="Trebuchet MS" panose="020B0603020202020204" pitchFamily="34" charset="0"/>
              </a:endParaRPr>
            </a:p>
          </p:txBody>
        </p:sp>
        <p:sp>
          <p:nvSpPr>
            <p:cNvPr id="13" name="Text Box 12"/>
            <p:cNvSpPr txBox="1">
              <a:spLocks noChangeArrowheads="1"/>
            </p:cNvSpPr>
            <p:nvPr/>
          </p:nvSpPr>
          <p:spPr bwMode="auto">
            <a:xfrm>
              <a:off x="2540" y="1266"/>
              <a:ext cx="1788" cy="506"/>
            </a:xfrm>
            <a:prstGeom prst="rect">
              <a:avLst/>
            </a:prstGeom>
            <a:noFill/>
            <a:ln w="12700">
              <a:noFill/>
              <a:miter lim="800000"/>
              <a:headEnd type="none" w="sm" len="sm"/>
              <a:tailEnd type="none" w="sm" len="sm"/>
            </a:ln>
          </p:spPr>
          <p:txBody>
            <a:bodyPr wrap="none">
              <a:prstTxWarp prst="textNoShape">
                <a:avLst/>
              </a:prstTxWarp>
              <a:spAutoFit/>
            </a:bodyPr>
            <a:lstStyle/>
            <a:p>
              <a:r>
                <a:rPr lang="en-US" sz="1350" dirty="0">
                  <a:solidFill>
                    <a:srgbClr val="0070C0"/>
                  </a:solidFill>
                  <a:latin typeface="Trebuchet MS" panose="020B0603020202020204" pitchFamily="34" charset="0"/>
                </a:rPr>
                <a:t>Progression of original</a:t>
              </a:r>
              <a:endParaRPr lang="en-CA" sz="1350" dirty="0">
                <a:solidFill>
                  <a:srgbClr val="0070C0"/>
                </a:solidFill>
                <a:latin typeface="Trebuchet MS" panose="020B0603020202020204" pitchFamily="34" charset="0"/>
              </a:endParaRPr>
            </a:p>
            <a:p>
              <a:r>
                <a:rPr lang="en-CA" sz="1350" dirty="0">
                  <a:solidFill>
                    <a:srgbClr val="0070C0"/>
                  </a:solidFill>
                  <a:latin typeface="Trebuchet MS" panose="020B0603020202020204" pitchFamily="34" charset="0"/>
                </a:rPr>
                <a:t>technology-based </a:t>
              </a:r>
            </a:p>
            <a:p>
              <a:r>
                <a:rPr lang="en-US" sz="1350" dirty="0">
                  <a:solidFill>
                    <a:srgbClr val="0070C0"/>
                  </a:solidFill>
                  <a:latin typeface="Trebuchet MS" panose="020B0603020202020204" pitchFamily="34" charset="0"/>
                </a:rPr>
                <a:t>innovation</a:t>
              </a:r>
            </a:p>
          </p:txBody>
        </p:sp>
      </p:grpSp>
      <p:grpSp>
        <p:nvGrpSpPr>
          <p:cNvPr id="14" name="Group 13"/>
          <p:cNvGrpSpPr>
            <a:grpSpLocks/>
          </p:cNvGrpSpPr>
          <p:nvPr/>
        </p:nvGrpSpPr>
        <p:grpSpPr bwMode="auto">
          <a:xfrm>
            <a:off x="1702169" y="2210990"/>
            <a:ext cx="3736181" cy="2250281"/>
            <a:chOff x="1549" y="1761"/>
            <a:chExt cx="3138" cy="1890"/>
          </a:xfrm>
        </p:grpSpPr>
        <p:grpSp>
          <p:nvGrpSpPr>
            <p:cNvPr id="15" name="Group 14"/>
            <p:cNvGrpSpPr>
              <a:grpSpLocks/>
            </p:cNvGrpSpPr>
            <p:nvPr/>
          </p:nvGrpSpPr>
          <p:grpSpPr bwMode="auto">
            <a:xfrm>
              <a:off x="1549" y="1761"/>
              <a:ext cx="3138" cy="1890"/>
              <a:chOff x="1549" y="1787"/>
              <a:chExt cx="3430" cy="1860"/>
            </a:xfrm>
          </p:grpSpPr>
          <p:sp>
            <p:nvSpPr>
              <p:cNvPr id="17" name="Line 15"/>
              <p:cNvSpPr>
                <a:spLocks noChangeShapeType="1"/>
              </p:cNvSpPr>
              <p:nvPr/>
            </p:nvSpPr>
            <p:spPr bwMode="auto">
              <a:xfrm flipV="1">
                <a:off x="1549" y="1787"/>
                <a:ext cx="3430" cy="1564"/>
              </a:xfrm>
              <a:prstGeom prst="line">
                <a:avLst/>
              </a:prstGeom>
              <a:noFill/>
              <a:ln w="38100">
                <a:solidFill>
                  <a:srgbClr val="7030A0"/>
                </a:solidFill>
                <a:round/>
                <a:headEnd type="none" w="sm" len="sm"/>
                <a:tailEnd type="triangle" w="lg" len="lg"/>
              </a:ln>
            </p:spPr>
            <p:txBody>
              <a:bodyPr>
                <a:prstTxWarp prst="textNoShape">
                  <a:avLst/>
                </a:prstTxWarp>
              </a:bodyPr>
              <a:lstStyle/>
              <a:p>
                <a:endParaRPr lang="en-US" sz="1350" dirty="0">
                  <a:solidFill>
                    <a:srgbClr val="7030A0"/>
                  </a:solidFill>
                  <a:latin typeface="Trebuchet MS" panose="020B0603020202020204" pitchFamily="34" charset="0"/>
                </a:endParaRPr>
              </a:p>
            </p:txBody>
          </p:sp>
          <p:sp>
            <p:nvSpPr>
              <p:cNvPr id="18" name="Text Box 16"/>
              <p:cNvSpPr txBox="1">
                <a:spLocks noChangeArrowheads="1"/>
              </p:cNvSpPr>
              <p:nvPr/>
            </p:nvSpPr>
            <p:spPr bwMode="auto">
              <a:xfrm>
                <a:off x="1728" y="3227"/>
                <a:ext cx="2972" cy="420"/>
              </a:xfrm>
              <a:prstGeom prst="rect">
                <a:avLst/>
              </a:prstGeom>
              <a:noFill/>
              <a:ln w="12700">
                <a:noFill/>
                <a:miter lim="800000"/>
                <a:headEnd type="none" w="sm" len="sm"/>
                <a:tailEnd type="none" w="sm" len="sm"/>
              </a:ln>
            </p:spPr>
            <p:txBody>
              <a:bodyPr wrap="none">
                <a:prstTxWarp prst="textNoShape">
                  <a:avLst/>
                </a:prstTxWarp>
                <a:spAutoFit/>
              </a:bodyPr>
              <a:lstStyle/>
              <a:p>
                <a:r>
                  <a:rPr lang="en-US" sz="1350" dirty="0">
                    <a:solidFill>
                      <a:srgbClr val="7030A0"/>
                    </a:solidFill>
                    <a:latin typeface="Trebuchet MS" panose="020B0603020202020204" pitchFamily="34" charset="0"/>
                  </a:rPr>
                  <a:t>Progression of</a:t>
                </a:r>
              </a:p>
              <a:p>
                <a:r>
                  <a:rPr lang="en-US" sz="1350" dirty="0">
                    <a:solidFill>
                      <a:srgbClr val="7030A0"/>
                    </a:solidFill>
                    <a:latin typeface="Trebuchet MS" panose="020B0603020202020204" pitchFamily="34" charset="0"/>
                  </a:rPr>
                  <a:t>disruptive </a:t>
                </a:r>
                <a:r>
                  <a:rPr lang="en-CA" sz="1350" dirty="0">
                    <a:solidFill>
                      <a:srgbClr val="7030A0"/>
                    </a:solidFill>
                    <a:latin typeface="Trebuchet MS" panose="020B0603020202020204" pitchFamily="34" charset="0"/>
                  </a:rPr>
                  <a:t>technology-based </a:t>
                </a:r>
                <a:r>
                  <a:rPr lang="en-US" sz="1350" dirty="0">
                    <a:solidFill>
                      <a:srgbClr val="7030A0"/>
                    </a:solidFill>
                    <a:latin typeface="Trebuchet MS" panose="020B0603020202020204" pitchFamily="34" charset="0"/>
                  </a:rPr>
                  <a:t>innovation</a:t>
                </a:r>
              </a:p>
            </p:txBody>
          </p:sp>
        </p:grpSp>
        <p:sp>
          <p:nvSpPr>
            <p:cNvPr id="16" name="AutoShape 17"/>
            <p:cNvSpPr>
              <a:spLocks noChangeArrowheads="1"/>
            </p:cNvSpPr>
            <p:nvPr/>
          </p:nvSpPr>
          <p:spPr bwMode="auto">
            <a:xfrm>
              <a:off x="4083" y="1892"/>
              <a:ext cx="260" cy="240"/>
            </a:xfrm>
            <a:prstGeom prst="irregularSeal1">
              <a:avLst/>
            </a:prstGeom>
            <a:solidFill>
              <a:srgbClr val="FF0000"/>
            </a:solidFill>
            <a:ln w="12700">
              <a:solidFill>
                <a:srgbClr val="000000"/>
              </a:solidFill>
              <a:miter lim="800000"/>
              <a:headEnd type="none" w="sm" len="sm"/>
              <a:tailEnd type="none" w="sm" len="sm"/>
            </a:ln>
          </p:spPr>
          <p:txBody>
            <a:bodyPr wrap="none" anchor="ctr">
              <a:prstTxWarp prst="textNoShape">
                <a:avLst/>
              </a:prstTxWarp>
            </a:bodyPr>
            <a:lstStyle/>
            <a:p>
              <a:endParaRPr lang="en-US" sz="1350" dirty="0">
                <a:solidFill>
                  <a:srgbClr val="7030A0"/>
                </a:solidFill>
                <a:latin typeface="Trebuchet MS" panose="020B0603020202020204" pitchFamily="34" charset="0"/>
              </a:endParaRPr>
            </a:p>
          </p:txBody>
        </p:sp>
      </p:grpSp>
      <p:grpSp>
        <p:nvGrpSpPr>
          <p:cNvPr id="19" name="Group 18"/>
          <p:cNvGrpSpPr>
            <a:grpSpLocks/>
          </p:cNvGrpSpPr>
          <p:nvPr/>
        </p:nvGrpSpPr>
        <p:grpSpPr bwMode="auto">
          <a:xfrm>
            <a:off x="5631233" y="866774"/>
            <a:ext cx="1054894" cy="3076576"/>
            <a:chOff x="4849" y="632"/>
            <a:chExt cx="886" cy="2584"/>
          </a:xfrm>
        </p:grpSpPr>
        <p:sp>
          <p:nvSpPr>
            <p:cNvPr id="20" name="Freeform 19"/>
            <p:cNvSpPr>
              <a:spLocks/>
            </p:cNvSpPr>
            <p:nvPr/>
          </p:nvSpPr>
          <p:spPr bwMode="auto">
            <a:xfrm rot="5400000">
              <a:off x="3919" y="1654"/>
              <a:ext cx="2351" cy="491"/>
            </a:xfrm>
            <a:custGeom>
              <a:avLst/>
              <a:gdLst>
                <a:gd name="T0" fmla="*/ 0 w 1277"/>
                <a:gd name="T1" fmla="*/ 491 h 491"/>
                <a:gd name="T2" fmla="*/ 118645897 w 1277"/>
                <a:gd name="T3" fmla="*/ 304 h 491"/>
                <a:gd name="T4" fmla="*/ 183132158 w 1277"/>
                <a:gd name="T5" fmla="*/ 84 h 491"/>
                <a:gd name="T6" fmla="*/ 239566066 w 1277"/>
                <a:gd name="T7" fmla="*/ 0 h 491"/>
                <a:gd name="T8" fmla="*/ 299941618 w 1277"/>
                <a:gd name="T9" fmla="*/ 84 h 491"/>
                <a:gd name="T10" fmla="*/ 357986481 w 1277"/>
                <a:gd name="T11" fmla="*/ 288 h 491"/>
                <a:gd name="T12" fmla="*/ 470375469 w 1277"/>
                <a:gd name="T13" fmla="*/ 474 h 491"/>
                <a:gd name="T14" fmla="*/ 0 60000 65536"/>
                <a:gd name="T15" fmla="*/ 0 60000 65536"/>
                <a:gd name="T16" fmla="*/ 0 60000 65536"/>
                <a:gd name="T17" fmla="*/ 0 60000 65536"/>
                <a:gd name="T18" fmla="*/ 0 60000 65536"/>
                <a:gd name="T19" fmla="*/ 0 60000 65536"/>
                <a:gd name="T20" fmla="*/ 0 60000 65536"/>
                <a:gd name="T21" fmla="*/ 0 w 1277"/>
                <a:gd name="T22" fmla="*/ 0 h 491"/>
                <a:gd name="T23" fmla="*/ 1277 w 1277"/>
                <a:gd name="T24" fmla="*/ 491 h 49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77" h="491">
                  <a:moveTo>
                    <a:pt x="0" y="491"/>
                  </a:moveTo>
                  <a:cubicBezTo>
                    <a:pt x="119" y="431"/>
                    <a:pt x="239" y="372"/>
                    <a:pt x="322" y="304"/>
                  </a:cubicBezTo>
                  <a:cubicBezTo>
                    <a:pt x="405" y="236"/>
                    <a:pt x="443" y="134"/>
                    <a:pt x="497" y="84"/>
                  </a:cubicBezTo>
                  <a:cubicBezTo>
                    <a:pt x="551" y="34"/>
                    <a:pt x="597" y="0"/>
                    <a:pt x="650" y="0"/>
                  </a:cubicBezTo>
                  <a:cubicBezTo>
                    <a:pt x="703" y="0"/>
                    <a:pt x="760" y="36"/>
                    <a:pt x="814" y="84"/>
                  </a:cubicBezTo>
                  <a:cubicBezTo>
                    <a:pt x="868" y="132"/>
                    <a:pt x="895" y="223"/>
                    <a:pt x="972" y="288"/>
                  </a:cubicBezTo>
                  <a:cubicBezTo>
                    <a:pt x="1049" y="353"/>
                    <a:pt x="1163" y="413"/>
                    <a:pt x="1277" y="474"/>
                  </a:cubicBezTo>
                </a:path>
              </a:pathLst>
            </a:custGeom>
            <a:noFill/>
            <a:ln w="28575">
              <a:solidFill>
                <a:schemeClr val="tx1"/>
              </a:solidFill>
              <a:prstDash val="dash"/>
              <a:round/>
              <a:headEnd type="none" w="sm" len="sm"/>
              <a:tailEnd type="none" w="sm" len="sm"/>
            </a:ln>
          </p:spPr>
          <p:txBody>
            <a:bodyPr>
              <a:prstTxWarp prst="textNoShape">
                <a:avLst/>
              </a:prstTxWarp>
            </a:bodyPr>
            <a:lstStyle/>
            <a:p>
              <a:endParaRPr lang="en-US" sz="1350" dirty="0">
                <a:solidFill>
                  <a:srgbClr val="5E7285"/>
                </a:solidFill>
                <a:latin typeface="Trebuchet MS" panose="020B0603020202020204" pitchFamily="34" charset="0"/>
              </a:endParaRPr>
            </a:p>
          </p:txBody>
        </p:sp>
        <p:sp>
          <p:nvSpPr>
            <p:cNvPr id="21" name="Text Box 20"/>
            <p:cNvSpPr txBox="1">
              <a:spLocks noChangeArrowheads="1"/>
            </p:cNvSpPr>
            <p:nvPr/>
          </p:nvSpPr>
          <p:spPr bwMode="auto">
            <a:xfrm>
              <a:off x="4930" y="2731"/>
              <a:ext cx="805" cy="485"/>
            </a:xfrm>
            <a:prstGeom prst="rect">
              <a:avLst/>
            </a:prstGeom>
            <a:noFill/>
            <a:ln w="12700">
              <a:noFill/>
              <a:miter lim="800000"/>
              <a:headEnd type="none" w="sm" len="sm"/>
              <a:tailEnd type="none" w="sm" len="sm"/>
            </a:ln>
          </p:spPr>
          <p:txBody>
            <a:bodyPr wrap="none">
              <a:prstTxWarp prst="textNoShape">
                <a:avLst/>
              </a:prstTxWarp>
              <a:spAutoFit/>
            </a:bodyPr>
            <a:lstStyle/>
            <a:p>
              <a:pPr algn="l"/>
              <a:r>
                <a:rPr lang="en-US" sz="1050" dirty="0">
                  <a:solidFill>
                    <a:srgbClr val="5E7285"/>
                  </a:solidFill>
                  <a:latin typeface="Trebuchet MS" panose="020B0603020202020204" pitchFamily="34" charset="0"/>
                </a:rPr>
                <a:t>Simple</a:t>
              </a:r>
            </a:p>
            <a:p>
              <a:pPr algn="l"/>
              <a:r>
                <a:rPr lang="en-US" sz="1050" dirty="0">
                  <a:solidFill>
                    <a:srgbClr val="5E7285"/>
                  </a:solidFill>
                  <a:latin typeface="Trebuchet MS" panose="020B0603020202020204" pitchFamily="34" charset="0"/>
                </a:rPr>
                <a:t>performance</a:t>
              </a:r>
            </a:p>
            <a:p>
              <a:pPr algn="l"/>
              <a:r>
                <a:rPr lang="en-US" sz="1050" dirty="0">
                  <a:solidFill>
                    <a:srgbClr val="5E7285"/>
                  </a:solidFill>
                  <a:latin typeface="Trebuchet MS" panose="020B0603020202020204" pitchFamily="34" charset="0"/>
                </a:rPr>
                <a:t>customers</a:t>
              </a:r>
            </a:p>
          </p:txBody>
        </p:sp>
        <p:sp>
          <p:nvSpPr>
            <p:cNvPr id="22" name="Text Box 21"/>
            <p:cNvSpPr txBox="1">
              <a:spLocks noChangeArrowheads="1"/>
            </p:cNvSpPr>
            <p:nvPr/>
          </p:nvSpPr>
          <p:spPr bwMode="auto">
            <a:xfrm>
              <a:off x="4914" y="632"/>
              <a:ext cx="805" cy="485"/>
            </a:xfrm>
            <a:prstGeom prst="rect">
              <a:avLst/>
            </a:prstGeom>
            <a:noFill/>
            <a:ln w="12700">
              <a:noFill/>
              <a:miter lim="800000"/>
              <a:headEnd type="none" w="sm" len="sm"/>
              <a:tailEnd type="none" w="sm" len="sm"/>
            </a:ln>
          </p:spPr>
          <p:txBody>
            <a:bodyPr wrap="none">
              <a:prstTxWarp prst="textNoShape">
                <a:avLst/>
              </a:prstTxWarp>
              <a:spAutoFit/>
            </a:bodyPr>
            <a:lstStyle/>
            <a:p>
              <a:pPr algn="l"/>
              <a:r>
                <a:rPr lang="en-US" sz="1050" dirty="0">
                  <a:solidFill>
                    <a:srgbClr val="5E7285"/>
                  </a:solidFill>
                  <a:latin typeface="Trebuchet MS" panose="020B0603020202020204" pitchFamily="34" charset="0"/>
                </a:rPr>
                <a:t>Demanding</a:t>
              </a:r>
            </a:p>
            <a:p>
              <a:pPr algn="l"/>
              <a:r>
                <a:rPr lang="en-US" sz="1050" dirty="0">
                  <a:solidFill>
                    <a:srgbClr val="5E7285"/>
                  </a:solidFill>
                  <a:latin typeface="Trebuchet MS" panose="020B0603020202020204" pitchFamily="34" charset="0"/>
                </a:rPr>
                <a:t>performance</a:t>
              </a:r>
            </a:p>
            <a:p>
              <a:pPr algn="l"/>
              <a:r>
                <a:rPr lang="en-US" sz="1050" dirty="0">
                  <a:solidFill>
                    <a:srgbClr val="5E7285"/>
                  </a:solidFill>
                  <a:latin typeface="Trebuchet MS" panose="020B0603020202020204" pitchFamily="34" charset="0"/>
                </a:rPr>
                <a:t>customers</a:t>
              </a:r>
            </a:p>
          </p:txBody>
        </p:sp>
      </p:grpSp>
      <p:sp>
        <p:nvSpPr>
          <p:cNvPr id="23" name="Text Box 7"/>
          <p:cNvSpPr txBox="1">
            <a:spLocks noChangeArrowheads="1"/>
          </p:cNvSpPr>
          <p:nvPr/>
        </p:nvSpPr>
        <p:spPr bwMode="auto">
          <a:xfrm>
            <a:off x="0" y="4898025"/>
            <a:ext cx="3371850" cy="246221"/>
          </a:xfrm>
          <a:prstGeom prst="rect">
            <a:avLst/>
          </a:prstGeom>
          <a:noFill/>
          <a:ln w="12700">
            <a:noFill/>
            <a:miter lim="800000"/>
            <a:headEnd type="none" w="sm" len="sm"/>
            <a:tailEnd type="none" w="sm" len="sm"/>
          </a:ln>
        </p:spPr>
        <p:txBody>
          <a:bodyPr>
            <a:prstTxWarp prst="textNoShape">
              <a:avLst/>
            </a:prstTxWarp>
            <a:spAutoFit/>
          </a:bodyPr>
          <a:lstStyle/>
          <a:p>
            <a:pPr algn="l">
              <a:spcBef>
                <a:spcPct val="50000"/>
              </a:spcBef>
            </a:pPr>
            <a:r>
              <a:rPr lang="en-US" sz="1000" dirty="0">
                <a:solidFill>
                  <a:srgbClr val="5E7285"/>
                </a:solidFill>
              </a:rPr>
              <a:t>Source: C. Christenson, The Innovator's Dilemma</a:t>
            </a:r>
          </a:p>
        </p:txBody>
      </p:sp>
      <p:sp>
        <p:nvSpPr>
          <p:cNvPr id="4" name="TextBox 3">
            <a:extLst>
              <a:ext uri="{FF2B5EF4-FFF2-40B4-BE49-F238E27FC236}">
                <a16:creationId xmlns:a16="http://schemas.microsoft.com/office/drawing/2014/main" id="{EB6A085F-43D5-FE16-4870-53CFBBBB4A3F}"/>
              </a:ext>
            </a:extLst>
          </p:cNvPr>
          <p:cNvSpPr txBox="1"/>
          <p:nvPr/>
        </p:nvSpPr>
        <p:spPr>
          <a:xfrm>
            <a:off x="6635578" y="807987"/>
            <a:ext cx="2409566" cy="4185761"/>
          </a:xfrm>
          <a:prstGeom prst="rect">
            <a:avLst/>
          </a:prstGeom>
          <a:noFill/>
        </p:spPr>
        <p:txBody>
          <a:bodyPr wrap="square">
            <a:spAutoFit/>
          </a:bodyPr>
          <a:lstStyle/>
          <a:p>
            <a:r>
              <a:rPr lang="en-CA" sz="1400" dirty="0"/>
              <a:t>A </a:t>
            </a:r>
            <a:r>
              <a:rPr lang="en-CA" sz="1400" b="1" dirty="0"/>
              <a:t>disruptive technology</a:t>
            </a:r>
            <a:r>
              <a:rPr lang="en-CA" sz="1400" dirty="0"/>
              <a:t> starts by serving customers that established companies tend to ignore, often with a </a:t>
            </a:r>
            <a:r>
              <a:rPr lang="en-CA" sz="1400" b="1" dirty="0"/>
              <a:t>simpler</a:t>
            </a:r>
            <a:r>
              <a:rPr lang="en-CA" sz="1400" dirty="0"/>
              <a:t>, </a:t>
            </a:r>
            <a:r>
              <a:rPr lang="en-CA" sz="1400" b="1" dirty="0"/>
              <a:t>cheaper</a:t>
            </a:r>
            <a:r>
              <a:rPr lang="en-CA" sz="1400" dirty="0"/>
              <a:t> and initially </a:t>
            </a:r>
            <a:r>
              <a:rPr lang="en-CA" sz="1400" b="1" dirty="0"/>
              <a:t>inferior</a:t>
            </a:r>
            <a:r>
              <a:rPr lang="en-CA" sz="1400" dirty="0"/>
              <a:t> solution (“</a:t>
            </a:r>
            <a:r>
              <a:rPr lang="en-CA" sz="1400" b="1" dirty="0"/>
              <a:t>cheap and bad</a:t>
            </a:r>
            <a:r>
              <a:rPr lang="en-CA" sz="1400" dirty="0"/>
              <a:t>”).</a:t>
            </a:r>
          </a:p>
          <a:p>
            <a:endParaRPr lang="en-CA" sz="1400" dirty="0"/>
          </a:p>
          <a:p>
            <a:r>
              <a:rPr lang="en-CA" sz="1400" dirty="0"/>
              <a:t>Initially it is adopted by new or </a:t>
            </a:r>
            <a:r>
              <a:rPr lang="en-CA" sz="1400" b="1" dirty="0"/>
              <a:t>underserved markets</a:t>
            </a:r>
            <a:r>
              <a:rPr lang="en-CA" sz="1400" dirty="0"/>
              <a:t> but then it </a:t>
            </a:r>
            <a:r>
              <a:rPr lang="en-CA" sz="1400" b="1" dirty="0"/>
              <a:t>improves fast enough</a:t>
            </a:r>
            <a:r>
              <a:rPr lang="en-CA" sz="1400" dirty="0"/>
              <a:t> to meet the needs of </a:t>
            </a:r>
            <a:r>
              <a:rPr lang="en-CA" sz="1400" b="1" dirty="0"/>
              <a:t>mainstream customers</a:t>
            </a:r>
            <a:r>
              <a:rPr lang="en-CA" sz="1400" dirty="0"/>
              <a:t> and eventually </a:t>
            </a:r>
            <a:r>
              <a:rPr lang="en-CA" sz="1400" b="1" dirty="0"/>
              <a:t>displaces the incumbents</a:t>
            </a:r>
            <a:r>
              <a:rPr lang="en-CA" sz="1400" dirty="0"/>
              <a:t>. </a:t>
            </a:r>
          </a:p>
          <a:p>
            <a:endParaRPr lang="en-CA" sz="1400" dirty="0"/>
          </a:p>
          <a:p>
            <a:r>
              <a:rPr lang="en-CA" sz="1400" dirty="0"/>
              <a:t>The disruption is not the technology itself, but the </a:t>
            </a:r>
            <a:r>
              <a:rPr lang="en-CA" sz="1400" b="1" dirty="0"/>
              <a:t>new business model</a:t>
            </a:r>
            <a:r>
              <a:rPr lang="en-CA" sz="1400" dirty="0"/>
              <a:t> </a:t>
            </a:r>
            <a:r>
              <a:rPr lang="en-CA" sz="1400" b="1" dirty="0"/>
              <a:t>and market</a:t>
            </a:r>
            <a:r>
              <a:rPr lang="en-CA" sz="1400" dirty="0"/>
              <a:t> it enables.</a:t>
            </a:r>
          </a:p>
        </p:txBody>
      </p:sp>
    </p:spTree>
    <p:extLst>
      <p:ext uri="{BB962C8B-B14F-4D97-AF65-F5344CB8AC3E}">
        <p14:creationId xmlns:p14="http://schemas.microsoft.com/office/powerpoint/2010/main" val="3849354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9AC977-E935-6743-B6BB-C0EF8E8121C8}"/>
              </a:ext>
            </a:extLst>
          </p:cNvPr>
          <p:cNvSpPr>
            <a:spLocks noGrp="1"/>
          </p:cNvSpPr>
          <p:nvPr>
            <p:ph type="title"/>
          </p:nvPr>
        </p:nvSpPr>
        <p:spPr>
          <a:xfrm>
            <a:off x="349249" y="112708"/>
            <a:ext cx="7500665" cy="648072"/>
          </a:xfrm>
        </p:spPr>
        <p:txBody>
          <a:bodyPr/>
          <a:lstStyle/>
          <a:p>
            <a:r>
              <a:rPr lang="en-CA" dirty="0"/>
              <a:t>Business-Digital Strategy (Revisited)</a:t>
            </a:r>
          </a:p>
        </p:txBody>
      </p:sp>
      <p:sp>
        <p:nvSpPr>
          <p:cNvPr id="6" name="AutoShape 2">
            <a:extLst>
              <a:ext uri="{FF2B5EF4-FFF2-40B4-BE49-F238E27FC236}">
                <a16:creationId xmlns:a16="http://schemas.microsoft.com/office/drawing/2014/main" id="{EE873245-74D3-F348-8E4C-0C2015E4A067}"/>
              </a:ext>
            </a:extLst>
          </p:cNvPr>
          <p:cNvSpPr>
            <a:spLocks noChangeArrowheads="1"/>
          </p:cNvSpPr>
          <p:nvPr/>
        </p:nvSpPr>
        <p:spPr bwMode="blackWhite">
          <a:xfrm flipV="1">
            <a:off x="1046073" y="839030"/>
            <a:ext cx="4111450" cy="1848434"/>
          </a:xfrm>
          <a:prstGeom prst="upArrowCallout">
            <a:avLst>
              <a:gd name="adj1" fmla="val 28373"/>
              <a:gd name="adj2" fmla="val 32343"/>
              <a:gd name="adj3" fmla="val 19255"/>
              <a:gd name="adj4" fmla="val 66667"/>
            </a:avLst>
          </a:prstGeom>
          <a:noFill/>
          <a:ln w="19050">
            <a:solidFill>
              <a:schemeClr val="tx1"/>
            </a:solidFill>
            <a:miter lim="800000"/>
            <a:headEnd/>
            <a:tailEnd/>
          </a:ln>
          <a:effectLst>
            <a:prstShdw prst="shdw17" dist="17961" dir="2700000">
              <a:srgbClr val="999999">
                <a:alpha val="74997"/>
              </a:srgbClr>
            </a:prstShdw>
          </a:effectLst>
        </p:spPr>
        <p:txBody>
          <a:bodyPr rot="10800000" wrap="none"/>
          <a:lstStyle/>
          <a:p>
            <a:pPr algn="ctr">
              <a:defRPr/>
            </a:pPr>
            <a:endParaRPr lang="en-US" sz="1400" dirty="0">
              <a:ea typeface="+mn-ea"/>
            </a:endParaRPr>
          </a:p>
          <a:p>
            <a:pPr algn="ctr">
              <a:defRPr/>
            </a:pPr>
            <a:r>
              <a:rPr lang="en-US" sz="2000" b="1" dirty="0">
                <a:ea typeface="+mn-ea"/>
              </a:rPr>
              <a:t>Business Strategy</a:t>
            </a:r>
          </a:p>
          <a:p>
            <a:pPr algn="ctr">
              <a:defRPr/>
            </a:pPr>
            <a:r>
              <a:rPr lang="en-US" sz="2000" dirty="0">
                <a:ea typeface="+mn-ea"/>
              </a:rPr>
              <a:t>What are we? </a:t>
            </a:r>
          </a:p>
          <a:p>
            <a:pPr algn="ctr">
              <a:defRPr/>
            </a:pPr>
            <a:r>
              <a:rPr lang="en-US" dirty="0">
                <a:ea typeface="+mn-ea"/>
              </a:rPr>
              <a:t>(or would like to be?)</a:t>
            </a:r>
          </a:p>
        </p:txBody>
      </p:sp>
      <p:sp>
        <p:nvSpPr>
          <p:cNvPr id="7" name="AutoShape 3">
            <a:extLst>
              <a:ext uri="{FF2B5EF4-FFF2-40B4-BE49-F238E27FC236}">
                <a16:creationId xmlns:a16="http://schemas.microsoft.com/office/drawing/2014/main" id="{EAF19BDC-8015-394C-9B98-CE8AA68F37B6}"/>
              </a:ext>
            </a:extLst>
          </p:cNvPr>
          <p:cNvSpPr>
            <a:spLocks noChangeArrowheads="1"/>
          </p:cNvSpPr>
          <p:nvPr/>
        </p:nvSpPr>
        <p:spPr bwMode="blackWhite">
          <a:xfrm>
            <a:off x="1046073" y="2831020"/>
            <a:ext cx="4111450" cy="1848434"/>
          </a:xfrm>
          <a:prstGeom prst="upArrowCallout">
            <a:avLst>
              <a:gd name="adj1" fmla="val 26891"/>
              <a:gd name="adj2" fmla="val 33058"/>
              <a:gd name="adj3" fmla="val 18713"/>
              <a:gd name="adj4" fmla="val 66667"/>
            </a:avLst>
          </a:prstGeom>
          <a:noFill/>
          <a:ln w="19050">
            <a:solidFill>
              <a:schemeClr val="tx1"/>
            </a:solidFill>
            <a:miter lim="800000"/>
            <a:headEnd/>
            <a:tailEnd/>
          </a:ln>
          <a:effectLst>
            <a:prstShdw prst="shdw17" dist="17961" dir="2700000">
              <a:srgbClr val="999999">
                <a:alpha val="74997"/>
              </a:srgbClr>
            </a:prstShdw>
          </a:effectLst>
        </p:spPr>
        <p:txBody>
          <a:bodyPr wrap="none" anchor="ctr"/>
          <a:lstStyle>
            <a:lvl1pPr eaLnBrk="0" hangingPunct="0">
              <a:defRPr sz="2000" b="1">
                <a:solidFill>
                  <a:schemeClr val="bg1"/>
                </a:solidFill>
                <a:latin typeface="Palatino Linotype" panose="02040502050505030304" pitchFamily="18" charset="0"/>
                <a:ea typeface="ＭＳ Ｐゴシック" panose="020B0600070205080204" pitchFamily="34" charset="-128"/>
              </a:defRPr>
            </a:lvl1pPr>
            <a:lvl2pPr marL="742950" indent="-285750" eaLnBrk="0" hangingPunct="0">
              <a:defRPr sz="2000" b="1">
                <a:solidFill>
                  <a:schemeClr val="bg1"/>
                </a:solidFill>
                <a:latin typeface="Palatino Linotype" panose="02040502050505030304" pitchFamily="18" charset="0"/>
                <a:ea typeface="ＭＳ Ｐゴシック" panose="020B0600070205080204" pitchFamily="34" charset="-128"/>
              </a:defRPr>
            </a:lvl2pPr>
            <a:lvl3pPr marL="1143000" indent="-228600" eaLnBrk="0" hangingPunct="0">
              <a:defRPr sz="2000" b="1">
                <a:solidFill>
                  <a:schemeClr val="bg1"/>
                </a:solidFill>
                <a:latin typeface="Palatino Linotype" panose="02040502050505030304" pitchFamily="18" charset="0"/>
                <a:ea typeface="ＭＳ Ｐゴシック" panose="020B0600070205080204" pitchFamily="34" charset="-128"/>
              </a:defRPr>
            </a:lvl3pPr>
            <a:lvl4pPr marL="1600200" indent="-228600" eaLnBrk="0" hangingPunct="0">
              <a:defRPr sz="2000" b="1">
                <a:solidFill>
                  <a:schemeClr val="bg1"/>
                </a:solidFill>
                <a:latin typeface="Palatino Linotype" panose="02040502050505030304" pitchFamily="18" charset="0"/>
                <a:ea typeface="ＭＳ Ｐゴシック" panose="020B0600070205080204" pitchFamily="34" charset="-128"/>
              </a:defRPr>
            </a:lvl4pPr>
            <a:lvl5pPr marL="2057400" indent="-228600" eaLnBrk="0" hangingPunct="0">
              <a:defRPr sz="2000" b="1">
                <a:solidFill>
                  <a:schemeClr val="bg1"/>
                </a:solidFill>
                <a:latin typeface="Palatino Linotype" panose="02040502050505030304" pitchFamily="18" charset="0"/>
                <a:ea typeface="ＭＳ Ｐゴシック" panose="020B0600070205080204" pitchFamily="34" charset="-128"/>
              </a:defRPr>
            </a:lvl5pPr>
            <a:lvl6pPr marL="2514600" indent="-228600" eaLnBrk="0" fontAlgn="base" hangingPunct="0">
              <a:spcBef>
                <a:spcPct val="0"/>
              </a:spcBef>
              <a:spcAft>
                <a:spcPct val="0"/>
              </a:spcAft>
              <a:defRPr sz="2000" b="1">
                <a:solidFill>
                  <a:schemeClr val="bg1"/>
                </a:solidFill>
                <a:latin typeface="Palatino Linotype" panose="02040502050505030304" pitchFamily="18" charset="0"/>
                <a:ea typeface="ＭＳ Ｐゴシック" panose="020B0600070205080204" pitchFamily="34" charset="-128"/>
              </a:defRPr>
            </a:lvl6pPr>
            <a:lvl7pPr marL="2971800" indent="-228600" eaLnBrk="0" fontAlgn="base" hangingPunct="0">
              <a:spcBef>
                <a:spcPct val="0"/>
              </a:spcBef>
              <a:spcAft>
                <a:spcPct val="0"/>
              </a:spcAft>
              <a:defRPr sz="2000" b="1">
                <a:solidFill>
                  <a:schemeClr val="bg1"/>
                </a:solidFill>
                <a:latin typeface="Palatino Linotype" panose="02040502050505030304" pitchFamily="18" charset="0"/>
                <a:ea typeface="ＭＳ Ｐゴシック" panose="020B0600070205080204" pitchFamily="34" charset="-128"/>
              </a:defRPr>
            </a:lvl7pPr>
            <a:lvl8pPr marL="3429000" indent="-228600" eaLnBrk="0" fontAlgn="base" hangingPunct="0">
              <a:spcBef>
                <a:spcPct val="0"/>
              </a:spcBef>
              <a:spcAft>
                <a:spcPct val="0"/>
              </a:spcAft>
              <a:defRPr sz="2000" b="1">
                <a:solidFill>
                  <a:schemeClr val="bg1"/>
                </a:solidFill>
                <a:latin typeface="Palatino Linotype" panose="02040502050505030304" pitchFamily="18" charset="0"/>
                <a:ea typeface="ＭＳ Ｐゴシック" panose="020B0600070205080204" pitchFamily="34" charset="-128"/>
              </a:defRPr>
            </a:lvl8pPr>
            <a:lvl9pPr marL="3886200" indent="-228600" eaLnBrk="0" fontAlgn="base" hangingPunct="0">
              <a:spcBef>
                <a:spcPct val="0"/>
              </a:spcBef>
              <a:spcAft>
                <a:spcPct val="0"/>
              </a:spcAft>
              <a:defRPr sz="2000" b="1">
                <a:solidFill>
                  <a:schemeClr val="bg1"/>
                </a:solidFill>
                <a:latin typeface="Palatino Linotype" panose="02040502050505030304" pitchFamily="18" charset="0"/>
                <a:ea typeface="ＭＳ Ｐゴシック" panose="020B0600070205080204" pitchFamily="34" charset="-128"/>
              </a:defRPr>
            </a:lvl9pPr>
          </a:lstStyle>
          <a:p>
            <a:pPr algn="ctr" eaLnBrk="1" hangingPunct="1"/>
            <a:r>
              <a:rPr lang="en-US" altLang="en-US" dirty="0">
                <a:solidFill>
                  <a:schemeClr val="tx1"/>
                </a:solidFill>
                <a:latin typeface="+mn-lt"/>
              </a:rPr>
              <a:t>Digital Technologies</a:t>
            </a:r>
          </a:p>
          <a:p>
            <a:pPr algn="ctr" eaLnBrk="1" hangingPunct="1"/>
            <a:r>
              <a:rPr lang="en-US" altLang="en-US" b="0" dirty="0">
                <a:solidFill>
                  <a:schemeClr val="tx1"/>
                </a:solidFill>
                <a:latin typeface="+mn-lt"/>
              </a:rPr>
              <a:t>What can we be?</a:t>
            </a:r>
            <a:endParaRPr lang="en-CA" altLang="en-US" sz="1800" b="0" dirty="0">
              <a:solidFill>
                <a:schemeClr val="tx1"/>
              </a:solidFill>
              <a:latin typeface="+mn-lt"/>
            </a:endParaRPr>
          </a:p>
        </p:txBody>
      </p:sp>
      <p:sp>
        <p:nvSpPr>
          <p:cNvPr id="8" name="Rectangle 5">
            <a:extLst>
              <a:ext uri="{FF2B5EF4-FFF2-40B4-BE49-F238E27FC236}">
                <a16:creationId xmlns:a16="http://schemas.microsoft.com/office/drawing/2014/main" id="{2C33EFA0-9F73-ED40-8165-A70B0809E372}"/>
              </a:ext>
            </a:extLst>
          </p:cNvPr>
          <p:cNvSpPr>
            <a:spLocks noChangeArrowheads="1"/>
          </p:cNvSpPr>
          <p:nvPr/>
        </p:nvSpPr>
        <p:spPr bwMode="auto">
          <a:xfrm>
            <a:off x="5323665" y="839030"/>
            <a:ext cx="3359477" cy="1348061"/>
          </a:xfrm>
          <a:prstGeom prst="rect">
            <a:avLst/>
          </a:prstGeom>
          <a:noFill/>
          <a:ln>
            <a:noFill/>
          </a:ln>
        </p:spPr>
        <p:txBody>
          <a:bodyPr wrap="square">
            <a:spAutoFit/>
          </a:bodyPr>
          <a:lstStyle>
            <a:lvl1pPr eaLnBrk="0" hangingPunct="0">
              <a:defRPr sz="2000" b="1">
                <a:solidFill>
                  <a:schemeClr val="bg1"/>
                </a:solidFill>
                <a:latin typeface="Palatino Linotype" panose="02040502050505030304" pitchFamily="18" charset="0"/>
                <a:ea typeface="ＭＳ Ｐゴシック" panose="020B0600070205080204" pitchFamily="34" charset="-128"/>
              </a:defRPr>
            </a:lvl1pPr>
            <a:lvl2pPr marL="742950" indent="-285750" eaLnBrk="0" hangingPunct="0">
              <a:defRPr sz="2000" b="1">
                <a:solidFill>
                  <a:schemeClr val="bg1"/>
                </a:solidFill>
                <a:latin typeface="Palatino Linotype" panose="02040502050505030304" pitchFamily="18" charset="0"/>
                <a:ea typeface="ＭＳ Ｐゴシック" panose="020B0600070205080204" pitchFamily="34" charset="-128"/>
              </a:defRPr>
            </a:lvl2pPr>
            <a:lvl3pPr marL="1143000" indent="-228600" eaLnBrk="0" hangingPunct="0">
              <a:defRPr sz="2000" b="1">
                <a:solidFill>
                  <a:schemeClr val="bg1"/>
                </a:solidFill>
                <a:latin typeface="Palatino Linotype" panose="02040502050505030304" pitchFamily="18" charset="0"/>
                <a:ea typeface="ＭＳ Ｐゴシック" panose="020B0600070205080204" pitchFamily="34" charset="-128"/>
              </a:defRPr>
            </a:lvl3pPr>
            <a:lvl4pPr marL="1600200" indent="-228600" eaLnBrk="0" hangingPunct="0">
              <a:defRPr sz="2000" b="1">
                <a:solidFill>
                  <a:schemeClr val="bg1"/>
                </a:solidFill>
                <a:latin typeface="Palatino Linotype" panose="02040502050505030304" pitchFamily="18" charset="0"/>
                <a:ea typeface="ＭＳ Ｐゴシック" panose="020B0600070205080204" pitchFamily="34" charset="-128"/>
              </a:defRPr>
            </a:lvl4pPr>
            <a:lvl5pPr marL="2057400" indent="-228600" eaLnBrk="0" hangingPunct="0">
              <a:defRPr sz="2000" b="1">
                <a:solidFill>
                  <a:schemeClr val="bg1"/>
                </a:solidFill>
                <a:latin typeface="Palatino Linotype" panose="02040502050505030304" pitchFamily="18" charset="0"/>
                <a:ea typeface="ＭＳ Ｐゴシック" panose="020B0600070205080204" pitchFamily="34" charset="-128"/>
              </a:defRPr>
            </a:lvl5pPr>
            <a:lvl6pPr marL="2514600" indent="-228600" eaLnBrk="0" fontAlgn="base" hangingPunct="0">
              <a:spcBef>
                <a:spcPct val="0"/>
              </a:spcBef>
              <a:spcAft>
                <a:spcPct val="0"/>
              </a:spcAft>
              <a:defRPr sz="2000" b="1">
                <a:solidFill>
                  <a:schemeClr val="bg1"/>
                </a:solidFill>
                <a:latin typeface="Palatino Linotype" panose="02040502050505030304" pitchFamily="18" charset="0"/>
                <a:ea typeface="ＭＳ Ｐゴシック" panose="020B0600070205080204" pitchFamily="34" charset="-128"/>
              </a:defRPr>
            </a:lvl6pPr>
            <a:lvl7pPr marL="2971800" indent="-228600" eaLnBrk="0" fontAlgn="base" hangingPunct="0">
              <a:spcBef>
                <a:spcPct val="0"/>
              </a:spcBef>
              <a:spcAft>
                <a:spcPct val="0"/>
              </a:spcAft>
              <a:defRPr sz="2000" b="1">
                <a:solidFill>
                  <a:schemeClr val="bg1"/>
                </a:solidFill>
                <a:latin typeface="Palatino Linotype" panose="02040502050505030304" pitchFamily="18" charset="0"/>
                <a:ea typeface="ＭＳ Ｐゴシック" panose="020B0600070205080204" pitchFamily="34" charset="-128"/>
              </a:defRPr>
            </a:lvl7pPr>
            <a:lvl8pPr marL="3429000" indent="-228600" eaLnBrk="0" fontAlgn="base" hangingPunct="0">
              <a:spcBef>
                <a:spcPct val="0"/>
              </a:spcBef>
              <a:spcAft>
                <a:spcPct val="0"/>
              </a:spcAft>
              <a:defRPr sz="2000" b="1">
                <a:solidFill>
                  <a:schemeClr val="bg1"/>
                </a:solidFill>
                <a:latin typeface="Palatino Linotype" panose="02040502050505030304" pitchFamily="18" charset="0"/>
                <a:ea typeface="ＭＳ Ｐゴシック" panose="020B0600070205080204" pitchFamily="34" charset="-128"/>
              </a:defRPr>
            </a:lvl8pPr>
            <a:lvl9pPr marL="3886200" indent="-228600" eaLnBrk="0" fontAlgn="base" hangingPunct="0">
              <a:spcBef>
                <a:spcPct val="0"/>
              </a:spcBef>
              <a:spcAft>
                <a:spcPct val="0"/>
              </a:spcAft>
              <a:defRPr sz="2000" b="1">
                <a:solidFill>
                  <a:schemeClr val="bg1"/>
                </a:solidFill>
                <a:latin typeface="Palatino Linotype" panose="02040502050505030304" pitchFamily="18" charset="0"/>
                <a:ea typeface="ＭＳ Ｐゴシック" panose="020B0600070205080204" pitchFamily="34" charset="-128"/>
              </a:defRPr>
            </a:lvl9pPr>
          </a:lstStyle>
          <a:p>
            <a:pPr eaLnBrk="1" hangingPunct="1">
              <a:lnSpc>
                <a:spcPct val="90000"/>
              </a:lnSpc>
              <a:spcBef>
                <a:spcPct val="50000"/>
              </a:spcBef>
            </a:pPr>
            <a:r>
              <a:rPr lang="en-US" altLang="en-US" sz="1600" b="0" dirty="0">
                <a:solidFill>
                  <a:schemeClr val="tx1"/>
                </a:solidFill>
                <a:latin typeface="+mn-lt"/>
              </a:rPr>
              <a:t>Mission/Values/Vision/Objectives</a:t>
            </a:r>
          </a:p>
          <a:p>
            <a:pPr eaLnBrk="1" hangingPunct="1">
              <a:lnSpc>
                <a:spcPct val="90000"/>
              </a:lnSpc>
              <a:spcBef>
                <a:spcPct val="50000"/>
              </a:spcBef>
            </a:pPr>
            <a:r>
              <a:rPr lang="en-US" altLang="en-US" sz="1600" b="0" dirty="0">
                <a:solidFill>
                  <a:schemeClr val="tx1"/>
                </a:solidFill>
                <a:latin typeface="+mn-lt"/>
              </a:rPr>
              <a:t>Environmental/Competitive Analysis</a:t>
            </a:r>
          </a:p>
          <a:p>
            <a:pPr eaLnBrk="1" hangingPunct="1">
              <a:lnSpc>
                <a:spcPct val="90000"/>
              </a:lnSpc>
              <a:spcBef>
                <a:spcPct val="50000"/>
              </a:spcBef>
            </a:pPr>
            <a:r>
              <a:rPr lang="en-US" altLang="en-US" sz="1600" b="0" dirty="0">
                <a:solidFill>
                  <a:schemeClr val="tx1"/>
                </a:solidFill>
                <a:latin typeface="+mn-lt"/>
              </a:rPr>
              <a:t>Internal/Process/Customer Analysis</a:t>
            </a:r>
          </a:p>
          <a:p>
            <a:pPr eaLnBrk="1" hangingPunct="1">
              <a:lnSpc>
                <a:spcPct val="90000"/>
              </a:lnSpc>
              <a:spcBef>
                <a:spcPct val="50000"/>
              </a:spcBef>
            </a:pPr>
            <a:r>
              <a:rPr lang="en-US" altLang="en-US" sz="1600" b="0" dirty="0">
                <a:solidFill>
                  <a:schemeClr val="tx1"/>
                </a:solidFill>
                <a:latin typeface="+mn-lt"/>
              </a:rPr>
              <a:t>Internal/External Resources</a:t>
            </a:r>
            <a:endParaRPr lang="en-CA" altLang="en-US" sz="1600" b="0" dirty="0">
              <a:solidFill>
                <a:schemeClr val="tx1"/>
              </a:solidFill>
              <a:latin typeface="+mn-lt"/>
            </a:endParaRPr>
          </a:p>
        </p:txBody>
      </p:sp>
      <p:sp>
        <p:nvSpPr>
          <p:cNvPr id="9" name="Rectangle 6">
            <a:extLst>
              <a:ext uri="{FF2B5EF4-FFF2-40B4-BE49-F238E27FC236}">
                <a16:creationId xmlns:a16="http://schemas.microsoft.com/office/drawing/2014/main" id="{B5AAA6D7-AD7D-7D49-A3F9-A94FF9590AF5}"/>
              </a:ext>
            </a:extLst>
          </p:cNvPr>
          <p:cNvSpPr>
            <a:spLocks noChangeArrowheads="1"/>
          </p:cNvSpPr>
          <p:nvPr/>
        </p:nvSpPr>
        <p:spPr bwMode="auto">
          <a:xfrm>
            <a:off x="5311203" y="3431345"/>
            <a:ext cx="3126863" cy="1403461"/>
          </a:xfrm>
          <a:prstGeom prst="rect">
            <a:avLst/>
          </a:prstGeom>
          <a:noFill/>
          <a:ln>
            <a:noFill/>
          </a:ln>
        </p:spPr>
        <p:txBody>
          <a:bodyPr wrap="square">
            <a:spAutoFit/>
          </a:bodyPr>
          <a:lstStyle>
            <a:lvl1pPr eaLnBrk="0" hangingPunct="0">
              <a:defRPr sz="2000" b="1">
                <a:solidFill>
                  <a:schemeClr val="bg1"/>
                </a:solidFill>
                <a:latin typeface="Palatino Linotype" panose="02040502050505030304" pitchFamily="18" charset="0"/>
                <a:ea typeface="ＭＳ Ｐゴシック" panose="020B0600070205080204" pitchFamily="34" charset="-128"/>
              </a:defRPr>
            </a:lvl1pPr>
            <a:lvl2pPr marL="742950" indent="-285750" eaLnBrk="0" hangingPunct="0">
              <a:defRPr sz="2000" b="1">
                <a:solidFill>
                  <a:schemeClr val="bg1"/>
                </a:solidFill>
                <a:latin typeface="Palatino Linotype" panose="02040502050505030304" pitchFamily="18" charset="0"/>
                <a:ea typeface="ＭＳ Ｐゴシック" panose="020B0600070205080204" pitchFamily="34" charset="-128"/>
              </a:defRPr>
            </a:lvl2pPr>
            <a:lvl3pPr marL="1143000" indent="-228600" eaLnBrk="0" hangingPunct="0">
              <a:defRPr sz="2000" b="1">
                <a:solidFill>
                  <a:schemeClr val="bg1"/>
                </a:solidFill>
                <a:latin typeface="Palatino Linotype" panose="02040502050505030304" pitchFamily="18" charset="0"/>
                <a:ea typeface="ＭＳ Ｐゴシック" panose="020B0600070205080204" pitchFamily="34" charset="-128"/>
              </a:defRPr>
            </a:lvl3pPr>
            <a:lvl4pPr marL="1600200" indent="-228600" eaLnBrk="0" hangingPunct="0">
              <a:defRPr sz="2000" b="1">
                <a:solidFill>
                  <a:schemeClr val="bg1"/>
                </a:solidFill>
                <a:latin typeface="Palatino Linotype" panose="02040502050505030304" pitchFamily="18" charset="0"/>
                <a:ea typeface="ＭＳ Ｐゴシック" panose="020B0600070205080204" pitchFamily="34" charset="-128"/>
              </a:defRPr>
            </a:lvl4pPr>
            <a:lvl5pPr marL="2057400" indent="-228600" eaLnBrk="0" hangingPunct="0">
              <a:defRPr sz="2000" b="1">
                <a:solidFill>
                  <a:schemeClr val="bg1"/>
                </a:solidFill>
                <a:latin typeface="Palatino Linotype" panose="02040502050505030304" pitchFamily="18" charset="0"/>
                <a:ea typeface="ＭＳ Ｐゴシック" panose="020B0600070205080204" pitchFamily="34" charset="-128"/>
              </a:defRPr>
            </a:lvl5pPr>
            <a:lvl6pPr marL="2514600" indent="-228600" eaLnBrk="0" fontAlgn="base" hangingPunct="0">
              <a:spcBef>
                <a:spcPct val="0"/>
              </a:spcBef>
              <a:spcAft>
                <a:spcPct val="0"/>
              </a:spcAft>
              <a:defRPr sz="2000" b="1">
                <a:solidFill>
                  <a:schemeClr val="bg1"/>
                </a:solidFill>
                <a:latin typeface="Palatino Linotype" panose="02040502050505030304" pitchFamily="18" charset="0"/>
                <a:ea typeface="ＭＳ Ｐゴシック" panose="020B0600070205080204" pitchFamily="34" charset="-128"/>
              </a:defRPr>
            </a:lvl6pPr>
            <a:lvl7pPr marL="2971800" indent="-228600" eaLnBrk="0" fontAlgn="base" hangingPunct="0">
              <a:spcBef>
                <a:spcPct val="0"/>
              </a:spcBef>
              <a:spcAft>
                <a:spcPct val="0"/>
              </a:spcAft>
              <a:defRPr sz="2000" b="1">
                <a:solidFill>
                  <a:schemeClr val="bg1"/>
                </a:solidFill>
                <a:latin typeface="Palatino Linotype" panose="02040502050505030304" pitchFamily="18" charset="0"/>
                <a:ea typeface="ＭＳ Ｐゴシック" panose="020B0600070205080204" pitchFamily="34" charset="-128"/>
              </a:defRPr>
            </a:lvl7pPr>
            <a:lvl8pPr marL="3429000" indent="-228600" eaLnBrk="0" fontAlgn="base" hangingPunct="0">
              <a:spcBef>
                <a:spcPct val="0"/>
              </a:spcBef>
              <a:spcAft>
                <a:spcPct val="0"/>
              </a:spcAft>
              <a:defRPr sz="2000" b="1">
                <a:solidFill>
                  <a:schemeClr val="bg1"/>
                </a:solidFill>
                <a:latin typeface="Palatino Linotype" panose="02040502050505030304" pitchFamily="18" charset="0"/>
                <a:ea typeface="ＭＳ Ｐゴシック" panose="020B0600070205080204" pitchFamily="34" charset="-128"/>
              </a:defRPr>
            </a:lvl8pPr>
            <a:lvl9pPr marL="3886200" indent="-228600" eaLnBrk="0" fontAlgn="base" hangingPunct="0">
              <a:spcBef>
                <a:spcPct val="0"/>
              </a:spcBef>
              <a:spcAft>
                <a:spcPct val="0"/>
              </a:spcAft>
              <a:defRPr sz="2000" b="1">
                <a:solidFill>
                  <a:schemeClr val="bg1"/>
                </a:solidFill>
                <a:latin typeface="Palatino Linotype" panose="02040502050505030304" pitchFamily="18" charset="0"/>
                <a:ea typeface="ＭＳ Ｐゴシック" panose="020B0600070205080204" pitchFamily="34" charset="-128"/>
              </a:defRPr>
            </a:lvl9pPr>
          </a:lstStyle>
          <a:p>
            <a:pPr eaLnBrk="1" hangingPunct="1">
              <a:lnSpc>
                <a:spcPct val="90000"/>
              </a:lnSpc>
              <a:spcBef>
                <a:spcPct val="50000"/>
              </a:spcBef>
            </a:pPr>
            <a:r>
              <a:rPr lang="en-US" altLang="en-US" dirty="0">
                <a:solidFill>
                  <a:schemeClr val="tx1"/>
                </a:solidFill>
                <a:latin typeface="+mn-lt"/>
              </a:rPr>
              <a:t>Emerging Technologies</a:t>
            </a:r>
          </a:p>
          <a:p>
            <a:pPr eaLnBrk="1" hangingPunct="1">
              <a:lnSpc>
                <a:spcPct val="90000"/>
              </a:lnSpc>
              <a:spcBef>
                <a:spcPct val="50000"/>
              </a:spcBef>
            </a:pPr>
            <a:r>
              <a:rPr lang="en-US" altLang="en-US" sz="1600" b="0" dirty="0">
                <a:solidFill>
                  <a:schemeClr val="tx1"/>
                </a:solidFill>
                <a:latin typeface="+mn-lt"/>
              </a:rPr>
              <a:t>Informational Inventory</a:t>
            </a:r>
          </a:p>
          <a:p>
            <a:pPr eaLnBrk="1" hangingPunct="1">
              <a:lnSpc>
                <a:spcPct val="90000"/>
              </a:lnSpc>
              <a:spcBef>
                <a:spcPct val="50000"/>
              </a:spcBef>
            </a:pPr>
            <a:r>
              <a:rPr lang="en-US" altLang="en-US" sz="1600" b="0" dirty="0">
                <a:solidFill>
                  <a:schemeClr val="tx1"/>
                </a:solidFill>
                <a:latin typeface="+mn-lt"/>
              </a:rPr>
              <a:t>Technology Inventory</a:t>
            </a:r>
          </a:p>
          <a:p>
            <a:pPr eaLnBrk="1" hangingPunct="1">
              <a:lnSpc>
                <a:spcPct val="90000"/>
              </a:lnSpc>
              <a:spcBef>
                <a:spcPct val="50000"/>
              </a:spcBef>
            </a:pPr>
            <a:r>
              <a:rPr lang="en-US" altLang="en-US" sz="1600" b="0" dirty="0">
                <a:solidFill>
                  <a:schemeClr val="tx1"/>
                </a:solidFill>
                <a:latin typeface="+mn-lt"/>
              </a:rPr>
              <a:t>Technology Organization/Partners</a:t>
            </a:r>
            <a:endParaRPr lang="en-CA" altLang="en-US" sz="1600" b="0" dirty="0">
              <a:solidFill>
                <a:schemeClr val="tx1"/>
              </a:solidFill>
              <a:latin typeface="+mn-lt"/>
            </a:endParaRPr>
          </a:p>
        </p:txBody>
      </p:sp>
    </p:spTree>
    <p:extLst>
      <p:ext uri="{BB962C8B-B14F-4D97-AF65-F5344CB8AC3E}">
        <p14:creationId xmlns:p14="http://schemas.microsoft.com/office/powerpoint/2010/main" val="38303626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8993AB0-A614-5341-84DD-D304FCD0A2CA}"/>
              </a:ext>
            </a:extLst>
          </p:cNvPr>
          <p:cNvSpPr>
            <a:spLocks noGrp="1"/>
          </p:cNvSpPr>
          <p:nvPr>
            <p:ph idx="1"/>
          </p:nvPr>
        </p:nvSpPr>
        <p:spPr>
          <a:xfrm>
            <a:off x="349250" y="760780"/>
            <a:ext cx="4696883" cy="4019500"/>
          </a:xfrm>
        </p:spPr>
        <p:txBody>
          <a:bodyPr>
            <a:normAutofit/>
          </a:bodyPr>
          <a:lstStyle/>
          <a:p>
            <a:r>
              <a:rPr lang="en-CA" sz="1800" dirty="0"/>
              <a:t>“Emerging Technology is a term generally used to describe a new technology, but it may also refer to the continuing development of an existing technology.” </a:t>
            </a:r>
          </a:p>
          <a:p>
            <a:endParaRPr lang="en-CA" sz="1800" dirty="0"/>
          </a:p>
          <a:p>
            <a:r>
              <a:rPr lang="en-CA" sz="1800" dirty="0"/>
              <a:t>“The term commonly refers to technologies that are currently developing, or that are expected to be [widely] available within the next five to ten years, and is usually reserved for technologies that are creating, or are expected to create, significant social or economic effects [positive and negative].”</a:t>
            </a:r>
          </a:p>
        </p:txBody>
      </p:sp>
      <p:sp>
        <p:nvSpPr>
          <p:cNvPr id="3" name="Slide Number Placeholder 2">
            <a:extLst>
              <a:ext uri="{FF2B5EF4-FFF2-40B4-BE49-F238E27FC236}">
                <a16:creationId xmlns:a16="http://schemas.microsoft.com/office/drawing/2014/main" id="{C01ECBA7-A3B6-C944-85FE-770BEDA13AFE}"/>
              </a:ext>
            </a:extLst>
          </p:cNvPr>
          <p:cNvSpPr>
            <a:spLocks noGrp="1"/>
          </p:cNvSpPr>
          <p:nvPr>
            <p:ph type="sldNum" sz="quarter" idx="12"/>
          </p:nvPr>
        </p:nvSpPr>
        <p:spPr/>
        <p:txBody>
          <a:bodyPr/>
          <a:lstStyle/>
          <a:p>
            <a:fld id="{2066355A-084C-D24E-9AD2-7E4FC41EA627}" type="slidenum">
              <a:rPr lang="en-US" smtClean="0"/>
              <a:t>7</a:t>
            </a:fld>
            <a:endParaRPr lang="en-US" dirty="0"/>
          </a:p>
        </p:txBody>
      </p:sp>
      <p:sp>
        <p:nvSpPr>
          <p:cNvPr id="4" name="Title 3">
            <a:extLst>
              <a:ext uri="{FF2B5EF4-FFF2-40B4-BE49-F238E27FC236}">
                <a16:creationId xmlns:a16="http://schemas.microsoft.com/office/drawing/2014/main" id="{DEB1073F-B937-F145-BD42-5EF55BF9A879}"/>
              </a:ext>
            </a:extLst>
          </p:cNvPr>
          <p:cNvSpPr>
            <a:spLocks noGrp="1"/>
          </p:cNvSpPr>
          <p:nvPr>
            <p:ph type="title"/>
          </p:nvPr>
        </p:nvSpPr>
        <p:spPr/>
        <p:txBody>
          <a:bodyPr/>
          <a:lstStyle/>
          <a:p>
            <a:r>
              <a:rPr lang="en-CA" dirty="0"/>
              <a:t>What is an Emerging Technology?</a:t>
            </a:r>
          </a:p>
        </p:txBody>
      </p:sp>
      <p:sp>
        <p:nvSpPr>
          <p:cNvPr id="5" name="Footer Placeholder 3">
            <a:extLst>
              <a:ext uri="{FF2B5EF4-FFF2-40B4-BE49-F238E27FC236}">
                <a16:creationId xmlns:a16="http://schemas.microsoft.com/office/drawing/2014/main" id="{F13CD45D-4A27-AE4C-8D53-15A7F87CCC11}"/>
              </a:ext>
            </a:extLst>
          </p:cNvPr>
          <p:cNvSpPr txBox="1">
            <a:spLocks/>
          </p:cNvSpPr>
          <p:nvPr/>
        </p:nvSpPr>
        <p:spPr>
          <a:xfrm>
            <a:off x="0" y="4936851"/>
            <a:ext cx="4013198" cy="195477"/>
          </a:xfrm>
          <a:prstGeom prst="rect">
            <a:avLst/>
          </a:prstGeom>
          <a:noFill/>
          <a:ln>
            <a:noFill/>
          </a:ln>
          <a:effectLst/>
        </p:spPr>
        <p:txBody>
          <a:bodyPr anchor="ctr"/>
          <a:lstStyle/>
          <a:p>
            <a:pPr defTabSz="685800">
              <a:defRPr/>
            </a:pPr>
            <a:r>
              <a:rPr lang="en-US" sz="1000" dirty="0">
                <a:solidFill>
                  <a:schemeClr val="bg1">
                    <a:lumMod val="50000"/>
                  </a:schemeClr>
                </a:solidFill>
              </a:rPr>
              <a:t>Source: </a:t>
            </a:r>
            <a:r>
              <a:rPr lang="en-US" sz="1000" dirty="0" err="1">
                <a:solidFill>
                  <a:schemeClr val="bg1">
                    <a:lumMod val="50000"/>
                  </a:schemeClr>
                </a:solidFill>
              </a:rPr>
              <a:t>www.winston.com</a:t>
            </a:r>
            <a:endParaRPr lang="en-CA" sz="1000" dirty="0">
              <a:solidFill>
                <a:schemeClr val="bg1">
                  <a:lumMod val="50000"/>
                </a:schemeClr>
              </a:solidFill>
            </a:endParaRPr>
          </a:p>
        </p:txBody>
      </p:sp>
      <p:pic>
        <p:nvPicPr>
          <p:cNvPr id="6" name="Picture 5">
            <a:extLst>
              <a:ext uri="{FF2B5EF4-FFF2-40B4-BE49-F238E27FC236}">
                <a16:creationId xmlns:a16="http://schemas.microsoft.com/office/drawing/2014/main" id="{C9B4862B-7314-DA22-40F1-9F8AA5AB3520}"/>
              </a:ext>
            </a:extLst>
          </p:cNvPr>
          <p:cNvPicPr>
            <a:picLocks noChangeAspect="1"/>
          </p:cNvPicPr>
          <p:nvPr/>
        </p:nvPicPr>
        <p:blipFill>
          <a:blip r:embed="rId3">
            <a:extLst>
              <a:ext uri="{BEBA8EAE-BF5A-486C-A8C5-ECC9F3942E4B}">
                <a14:imgProps xmlns:a14="http://schemas.microsoft.com/office/drawing/2010/main">
                  <a14:imgLayer r:embed="rId4">
                    <a14:imgEffect>
                      <a14:artisticGlowEdges/>
                    </a14:imgEffect>
                  </a14:imgLayer>
                </a14:imgProps>
              </a:ext>
            </a:extLst>
          </a:blip>
          <a:srcRect t="7832"/>
          <a:stretch/>
        </p:blipFill>
        <p:spPr>
          <a:xfrm>
            <a:off x="5171639" y="910833"/>
            <a:ext cx="3583639" cy="1797812"/>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A7966503-9923-8DF5-39BA-6189A5B97F2F}"/>
              </a:ext>
            </a:extLst>
          </p:cNvPr>
          <p:cNvSpPr txBox="1"/>
          <p:nvPr/>
        </p:nvSpPr>
        <p:spPr>
          <a:xfrm>
            <a:off x="5294376" y="2914650"/>
            <a:ext cx="3721608" cy="1600438"/>
          </a:xfrm>
          <a:prstGeom prst="rect">
            <a:avLst/>
          </a:prstGeom>
          <a:noFill/>
        </p:spPr>
        <p:txBody>
          <a:bodyPr wrap="square" rtlCol="0">
            <a:spAutoFit/>
          </a:bodyPr>
          <a:lstStyle/>
          <a:p>
            <a:r>
              <a:rPr lang="en-CA" b="1" dirty="0"/>
              <a:t>Some Examples</a:t>
            </a:r>
            <a:r>
              <a:rPr lang="en-CA" dirty="0"/>
              <a:t>:</a:t>
            </a:r>
          </a:p>
          <a:p>
            <a:r>
              <a:rPr lang="en-CA" sz="1600" dirty="0"/>
              <a:t>Agentic AI, Spatial Computing (VR/AR), Digital Twin, Edge Computing, Robotic Process Automation, Bioinformatics, Sustainable Technology, Brain-Computer Interface, Quantum Computing.</a:t>
            </a:r>
            <a:endParaRPr lang="en-CA" dirty="0"/>
          </a:p>
        </p:txBody>
      </p:sp>
    </p:spTree>
    <p:extLst>
      <p:ext uri="{BB962C8B-B14F-4D97-AF65-F5344CB8AC3E}">
        <p14:creationId xmlns:p14="http://schemas.microsoft.com/office/powerpoint/2010/main" val="2762018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7DF1777-1DBD-A08F-C8A9-5D234C9519EA}"/>
              </a:ext>
            </a:extLst>
          </p:cNvPr>
          <p:cNvSpPr>
            <a:spLocks noGrp="1"/>
          </p:cNvSpPr>
          <p:nvPr>
            <p:ph idx="1"/>
          </p:nvPr>
        </p:nvSpPr>
        <p:spPr>
          <a:xfrm>
            <a:off x="349249" y="760780"/>
            <a:ext cx="8469009" cy="4259276"/>
          </a:xfrm>
        </p:spPr>
        <p:txBody>
          <a:bodyPr>
            <a:normAutofit/>
          </a:bodyPr>
          <a:lstStyle/>
          <a:p>
            <a:pPr>
              <a:buFont typeface="+mj-lt"/>
              <a:buAutoNum type="arabicPeriod"/>
            </a:pPr>
            <a:r>
              <a:rPr lang="en-CA" sz="1600" b="1" dirty="0"/>
              <a:t>AI Beyond Automation</a:t>
            </a:r>
            <a:r>
              <a:rPr lang="en-CA" sz="1600" dirty="0"/>
              <a:t>: Generative AI shifts AI from automating tasks toward augmenting creativity, decision-making, innovation and new business models.</a:t>
            </a:r>
            <a:endParaRPr lang="en-CA" sz="1200" dirty="0"/>
          </a:p>
          <a:p>
            <a:pPr>
              <a:buFont typeface="+mj-lt"/>
              <a:buAutoNum type="arabicPeriod"/>
            </a:pPr>
            <a:r>
              <a:rPr lang="en-CA" sz="1600" b="1" dirty="0"/>
              <a:t>Quantum Computing</a:t>
            </a:r>
            <a:r>
              <a:rPr lang="en-CA" sz="1600" dirty="0"/>
              <a:t>: Moving toward practical applications in areas such as drug discovery, financial optimization and complex logistics.</a:t>
            </a:r>
            <a:endParaRPr lang="en-CA" sz="1200" dirty="0"/>
          </a:p>
          <a:p>
            <a:pPr>
              <a:buFont typeface="+mj-lt"/>
              <a:buAutoNum type="arabicPeriod"/>
            </a:pPr>
            <a:r>
              <a:rPr lang="en-CA" sz="1600" b="1" dirty="0"/>
              <a:t>Next-Generation Cybersecurity</a:t>
            </a:r>
            <a:r>
              <a:rPr lang="en-CA" sz="1600" dirty="0"/>
              <a:t>: AI-driven security, zero-trust architectures (always verify), and quantum-resistant encryption strengthen organizational resilience.</a:t>
            </a:r>
            <a:endParaRPr lang="en-CA" sz="1200" dirty="0"/>
          </a:p>
          <a:p>
            <a:pPr>
              <a:buFont typeface="+mj-lt"/>
              <a:buAutoNum type="arabicPeriod"/>
            </a:pPr>
            <a:r>
              <a:rPr lang="en-CA" sz="1600" b="1" dirty="0"/>
              <a:t>IoT and Connected Ecosystems</a:t>
            </a:r>
            <a:r>
              <a:rPr lang="en-CA" sz="1600" dirty="0"/>
              <a:t>: Connected devices and AI enable organizations to sense, analyze and respond to operations and customers in real time.</a:t>
            </a:r>
            <a:endParaRPr lang="en-CA" sz="1200" dirty="0"/>
          </a:p>
          <a:p>
            <a:pPr>
              <a:buFont typeface="+mj-lt"/>
              <a:buAutoNum type="arabicPeriod"/>
            </a:pPr>
            <a:r>
              <a:rPr lang="en-CA" sz="1600" b="1" dirty="0"/>
              <a:t>Robots Redefining Work</a:t>
            </a:r>
            <a:r>
              <a:rPr lang="en-CA" sz="1600" dirty="0"/>
              <a:t>: AI-enabled robots expand beyond manufacturing into logistics, healthcare, agriculture, and customer-facing activities.</a:t>
            </a:r>
            <a:endParaRPr lang="en-CA" sz="1200" dirty="0"/>
          </a:p>
          <a:p>
            <a:pPr>
              <a:buFont typeface="+mj-lt"/>
              <a:buAutoNum type="arabicPeriod"/>
            </a:pPr>
            <a:r>
              <a:rPr lang="en-CA" sz="1600" b="1" dirty="0"/>
              <a:t>Green and Climate Technologies</a:t>
            </a:r>
            <a:r>
              <a:rPr lang="en-CA" sz="1600" dirty="0"/>
              <a:t>: Technologies such as energy storage, carbon capture, precision agriculture, and circular materials support sustainability and business opportunities.</a:t>
            </a:r>
          </a:p>
          <a:p>
            <a:endParaRPr lang="en-CA" sz="1200" dirty="0"/>
          </a:p>
          <a:p>
            <a:r>
              <a:rPr lang="en-CA" sz="1600" dirty="0"/>
              <a:t>Overall, </a:t>
            </a:r>
            <a:r>
              <a:rPr lang="en-CA" sz="1600" b="1" dirty="0"/>
              <a:t>emerging technologies are moving from experimentation to execution</a:t>
            </a:r>
            <a:r>
              <a:rPr lang="en-CA" sz="1600" dirty="0"/>
              <a:t>, creating organizations that are increasingly intelligent, connected, automated and sustainability-driven.</a:t>
            </a:r>
          </a:p>
          <a:p>
            <a:endParaRPr lang="en-CA" sz="1600" dirty="0"/>
          </a:p>
        </p:txBody>
      </p:sp>
      <p:sp>
        <p:nvSpPr>
          <p:cNvPr id="3" name="Slide Number Placeholder 2">
            <a:extLst>
              <a:ext uri="{FF2B5EF4-FFF2-40B4-BE49-F238E27FC236}">
                <a16:creationId xmlns:a16="http://schemas.microsoft.com/office/drawing/2014/main" id="{A95248CF-37B7-98FE-ABF8-6B005AFBA03D}"/>
              </a:ext>
            </a:extLst>
          </p:cNvPr>
          <p:cNvSpPr>
            <a:spLocks noGrp="1"/>
          </p:cNvSpPr>
          <p:nvPr>
            <p:ph type="sldNum" sz="quarter" idx="12"/>
          </p:nvPr>
        </p:nvSpPr>
        <p:spPr/>
        <p:txBody>
          <a:bodyPr/>
          <a:lstStyle/>
          <a:p>
            <a:fld id="{2066355A-084C-D24E-9AD2-7E4FC41EA627}" type="slidenum">
              <a:rPr lang="en-US" smtClean="0"/>
              <a:t>8</a:t>
            </a:fld>
            <a:endParaRPr lang="en-US" dirty="0"/>
          </a:p>
        </p:txBody>
      </p:sp>
      <p:sp>
        <p:nvSpPr>
          <p:cNvPr id="4" name="Title 3">
            <a:extLst>
              <a:ext uri="{FF2B5EF4-FFF2-40B4-BE49-F238E27FC236}">
                <a16:creationId xmlns:a16="http://schemas.microsoft.com/office/drawing/2014/main" id="{BD2854EB-E887-3A47-67CB-CC2FE6E9DDFC}"/>
              </a:ext>
            </a:extLst>
          </p:cNvPr>
          <p:cNvSpPr>
            <a:spLocks noGrp="1"/>
          </p:cNvSpPr>
          <p:nvPr>
            <p:ph type="title"/>
          </p:nvPr>
        </p:nvSpPr>
        <p:spPr/>
        <p:txBody>
          <a:bodyPr/>
          <a:lstStyle/>
          <a:p>
            <a:r>
              <a:rPr lang="en-CA" dirty="0"/>
              <a:t>IMD’s Emerging Technology Trends for 2026</a:t>
            </a:r>
          </a:p>
        </p:txBody>
      </p:sp>
      <p:sp>
        <p:nvSpPr>
          <p:cNvPr id="5" name="Footer Placeholder 3">
            <a:extLst>
              <a:ext uri="{FF2B5EF4-FFF2-40B4-BE49-F238E27FC236}">
                <a16:creationId xmlns:a16="http://schemas.microsoft.com/office/drawing/2014/main" id="{CEEC0F25-5EF4-462D-E5D7-DB621D198468}"/>
              </a:ext>
            </a:extLst>
          </p:cNvPr>
          <p:cNvSpPr txBox="1">
            <a:spLocks/>
          </p:cNvSpPr>
          <p:nvPr/>
        </p:nvSpPr>
        <p:spPr>
          <a:xfrm>
            <a:off x="0" y="4873753"/>
            <a:ext cx="7205472" cy="258576"/>
          </a:xfrm>
          <a:prstGeom prst="rect">
            <a:avLst/>
          </a:prstGeom>
          <a:noFill/>
          <a:ln>
            <a:noFill/>
          </a:ln>
          <a:effectLst/>
        </p:spPr>
        <p:txBody>
          <a:bodyPr anchor="ctr"/>
          <a:lstStyle/>
          <a:p>
            <a:pPr defTabSz="685800">
              <a:defRPr/>
            </a:pPr>
            <a:r>
              <a:rPr lang="en-US" sz="1000" dirty="0">
                <a:solidFill>
                  <a:schemeClr val="bg1">
                    <a:lumMod val="50000"/>
                  </a:schemeClr>
                </a:solidFill>
              </a:rPr>
              <a:t>Source: </a:t>
            </a:r>
            <a:r>
              <a:rPr lang="en-US" sz="1000" dirty="0">
                <a:solidFill>
                  <a:schemeClr val="bg1">
                    <a:lumMod val="50000"/>
                  </a:schemeClr>
                </a:solidFill>
                <a:hlinkClick r:id="rId2"/>
              </a:rPr>
              <a:t>https://www.imd.org/blog/digital-transformation/emerging-technologies/</a:t>
            </a:r>
            <a:r>
              <a:rPr lang="en-US" sz="1000" dirty="0">
                <a:solidFill>
                  <a:schemeClr val="bg1">
                    <a:lumMod val="50000"/>
                  </a:schemeClr>
                </a:solidFill>
              </a:rPr>
              <a:t> (edited) </a:t>
            </a:r>
            <a:endParaRPr lang="en-CA" sz="1000" dirty="0">
              <a:solidFill>
                <a:schemeClr val="bg1">
                  <a:lumMod val="50000"/>
                </a:schemeClr>
              </a:solidFill>
            </a:endParaRPr>
          </a:p>
        </p:txBody>
      </p:sp>
    </p:spTree>
    <p:extLst>
      <p:ext uri="{BB962C8B-B14F-4D97-AF65-F5344CB8AC3E}">
        <p14:creationId xmlns:p14="http://schemas.microsoft.com/office/powerpoint/2010/main" val="3008024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18CEB10-FF35-BB4D-9BDB-56AB1C72D1E1}"/>
              </a:ext>
            </a:extLst>
          </p:cNvPr>
          <p:cNvSpPr>
            <a:spLocks noGrp="1"/>
          </p:cNvSpPr>
          <p:nvPr>
            <p:ph idx="1"/>
          </p:nvPr>
        </p:nvSpPr>
        <p:spPr/>
        <p:txBody>
          <a:bodyPr>
            <a:normAutofit/>
          </a:bodyPr>
          <a:lstStyle/>
          <a:p>
            <a:r>
              <a:rPr lang="en-CA" sz="2000" dirty="0"/>
              <a:t>How do you identify and assess the relevance of an emerging technology for your industry and organization?</a:t>
            </a:r>
          </a:p>
          <a:p>
            <a:pPr marL="0" indent="0">
              <a:buNone/>
            </a:pPr>
            <a:endParaRPr lang="en-CA" sz="2000" dirty="0"/>
          </a:p>
        </p:txBody>
      </p:sp>
      <p:sp>
        <p:nvSpPr>
          <p:cNvPr id="3" name="Title 2">
            <a:extLst>
              <a:ext uri="{FF2B5EF4-FFF2-40B4-BE49-F238E27FC236}">
                <a16:creationId xmlns:a16="http://schemas.microsoft.com/office/drawing/2014/main" id="{719AC977-E935-6743-B6BB-C0EF8E8121C8}"/>
              </a:ext>
            </a:extLst>
          </p:cNvPr>
          <p:cNvSpPr>
            <a:spLocks noGrp="1"/>
          </p:cNvSpPr>
          <p:nvPr>
            <p:ph type="title"/>
          </p:nvPr>
        </p:nvSpPr>
        <p:spPr>
          <a:xfrm>
            <a:off x="349249" y="112708"/>
            <a:ext cx="7500665" cy="648072"/>
          </a:xfrm>
        </p:spPr>
        <p:txBody>
          <a:bodyPr/>
          <a:lstStyle/>
          <a:p>
            <a:r>
              <a:rPr lang="en-CA" dirty="0"/>
              <a:t>Question</a:t>
            </a:r>
          </a:p>
        </p:txBody>
      </p:sp>
    </p:spTree>
    <p:extLst>
      <p:ext uri="{BB962C8B-B14F-4D97-AF65-F5344CB8AC3E}">
        <p14:creationId xmlns:p14="http://schemas.microsoft.com/office/powerpoint/2010/main" val="7614458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9050">
          <a:solidFill>
            <a:schemeClr val="tx1"/>
          </a:solid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DE64AEEDD9B7A4D93545ACBE97D4615" ma:contentTypeVersion="2" ma:contentTypeDescription="Create a new document." ma:contentTypeScope="" ma:versionID="f49002b78e3a4a71b814eef46a983816">
  <xsd:schema xmlns:xsd="http://www.w3.org/2001/XMLSchema" xmlns:xs="http://www.w3.org/2001/XMLSchema" xmlns:p="http://schemas.microsoft.com/office/2006/metadata/properties" xmlns:ns2="http://schemas.microsoft.com/sharepoint/v3/fields" targetNamespace="http://schemas.microsoft.com/office/2006/metadata/properties" ma:root="true" ma:fieldsID="38f6db2dd0d9a0cf6a8dc37be32b365b" ns2:_="">
    <xsd:import namespace="http://schemas.microsoft.com/sharepoint/v3/fields"/>
    <xsd:element name="properties">
      <xsd:complexType>
        <xsd:sequence>
          <xsd:element name="documentManagement">
            <xsd:complexType>
              <xsd:all>
                <xsd:element ref="ns2:_Status" minOccurs="0"/>
                <xsd:element ref="ns2:_Vers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8" nillable="true" ma:displayName="Status" ma:default="Not Started" ma:internalName="_Status">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element name="_Version" ma:index="9" nillable="true" ma:displayName="Version" ma:internalName="_Version">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Version xmlns="http://schemas.microsoft.com/sharepoint/v3/fields" xsi:nil="true"/>
    <_Status xmlns="http://schemas.microsoft.com/sharepoint/v3/fields">Not Started</_Status>
  </documentManagement>
</p:properties>
</file>

<file path=customXml/itemProps1.xml><?xml version="1.0" encoding="utf-8"?>
<ds:datastoreItem xmlns:ds="http://schemas.openxmlformats.org/officeDocument/2006/customXml" ds:itemID="{E4214858-785C-42F7-BE66-6D0E79395FC8}">
  <ds:schemaRefs>
    <ds:schemaRef ds:uri="http://schemas.microsoft.com/office/2006/metadata/contentType"/>
    <ds:schemaRef ds:uri="http://schemas.microsoft.com/office/2006/metadata/properties/metaAttributes"/>
    <ds:schemaRef ds:uri="http://www.w3.org/2000/xmlns/"/>
    <ds:schemaRef ds:uri="http://www.w3.org/2001/XMLSchema"/>
    <ds:schemaRef ds:uri="http://schemas.microsoft.com/sharepoint/v3/fields"/>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7D2A1B0-FF3E-4009-940D-AED0EB70AA20}">
  <ds:schemaRefs>
    <ds:schemaRef ds:uri="http://schemas.microsoft.com/sharepoint/v3/contenttype/forms"/>
  </ds:schemaRefs>
</ds:datastoreItem>
</file>

<file path=customXml/itemProps3.xml><?xml version="1.0" encoding="utf-8"?>
<ds:datastoreItem xmlns:ds="http://schemas.openxmlformats.org/officeDocument/2006/customXml" ds:itemID="{7B6F2769-7194-4217-93D3-3AF3A4742282}">
  <ds:schemaRefs>
    <ds:schemaRef ds:uri="http://schemas.microsoft.com/office/2006/metadata/properties"/>
    <ds:schemaRef ds:uri="http://www.w3.org/2000/xmlns/"/>
    <ds:schemaRef ds:uri="http://schemas.microsoft.com/sharepoint/v3/fields"/>
    <ds:schemaRef ds:uri="http://www.w3.org/2001/XMLSchema-instance"/>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FNEMasterTemplateForThemePreview.pptx</Template>
  <TotalTime>24983</TotalTime>
  <Words>5938</Words>
  <Application>Microsoft Macintosh PowerPoint</Application>
  <PresentationFormat>On-screen Show (16:9)</PresentationFormat>
  <Paragraphs>439</Paragraphs>
  <Slides>40</Slides>
  <Notes>24</Notes>
  <HiddenSlides>12</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40</vt:i4>
      </vt:variant>
    </vt:vector>
  </HeadingPairs>
  <TitlesOfParts>
    <vt:vector size="47" baseType="lpstr">
      <vt:lpstr>ＭＳ Ｐゴシック</vt:lpstr>
      <vt:lpstr>Arial</vt:lpstr>
      <vt:lpstr>Calibri</vt:lpstr>
      <vt:lpstr>Georgia</vt:lpstr>
      <vt:lpstr>Times New Roman</vt:lpstr>
      <vt:lpstr>Trebuchet MS</vt:lpstr>
      <vt:lpstr>Office Theme</vt:lpstr>
      <vt:lpstr>MBUS853-2027 Digital Strategy and Transformation</vt:lpstr>
      <vt:lpstr>Course Topics: An Integrative Perspective</vt:lpstr>
      <vt:lpstr>Class Session 3: Digital Landscape</vt:lpstr>
      <vt:lpstr>Mini-Case: PulsePoint and Gen AI Salesbot</vt:lpstr>
      <vt:lpstr>Disruptive Technology-Based Innovation</vt:lpstr>
      <vt:lpstr>Business-Digital Strategy (Revisited)</vt:lpstr>
      <vt:lpstr>What is an Emerging Technology?</vt:lpstr>
      <vt:lpstr>IMD’s Emerging Technology Trends for 2026</vt:lpstr>
      <vt:lpstr>Question</vt:lpstr>
      <vt:lpstr>Establishing an Emerging Technology Radar</vt:lpstr>
      <vt:lpstr>Emerging Technology Radars</vt:lpstr>
      <vt:lpstr>The Hype Cycle</vt:lpstr>
      <vt:lpstr>Hype Cycle of Emerging Technologies, 2024</vt:lpstr>
      <vt:lpstr>Hype Cycle of Emerging Technologies, 2026</vt:lpstr>
      <vt:lpstr>Premises and Advice for Emerging Technologies</vt:lpstr>
      <vt:lpstr>Article: AI Won’t Give You a New Sustainable Adv.</vt:lpstr>
      <vt:lpstr>MIT Report on GenAI Implementation 2025</vt:lpstr>
      <vt:lpstr>Emerging Technology (ET) Adoption</vt:lpstr>
      <vt:lpstr>Emerging Technology Analysis Canvas (ETAC)</vt:lpstr>
      <vt:lpstr>ETAC Example: Blockchain (Draft v1)</vt:lpstr>
      <vt:lpstr>Organizational Structure for Emerging Technologies</vt:lpstr>
      <vt:lpstr>Organizational Process for Emerging Technologies</vt:lpstr>
      <vt:lpstr>Case: DeepSeek</vt:lpstr>
      <vt:lpstr>Case Debrief</vt:lpstr>
      <vt:lpstr>Effects of Technology in Organizations and Industry</vt:lpstr>
      <vt:lpstr>Effects of AI on Business and Industry</vt:lpstr>
      <vt:lpstr>Digital Landscape Takeaways</vt:lpstr>
      <vt:lpstr>Reflections Journal and Next Class</vt:lpstr>
      <vt:lpstr>Three “Laws” of Digital Technologies</vt:lpstr>
      <vt:lpstr>Emerging Technologies Adoption Radar, 2025</vt:lpstr>
      <vt:lpstr>Hype Cycle of Emerging Technologies</vt:lpstr>
      <vt:lpstr>Hype Cycle for Generative AI, 2025</vt:lpstr>
      <vt:lpstr>Case: Apple</vt:lpstr>
      <vt:lpstr>What is the Apple Vision Pro Really For?</vt:lpstr>
      <vt:lpstr>Why Every Organization Needs an AR Strategy</vt:lpstr>
      <vt:lpstr>Lessons from Big-Tech CEOs</vt:lpstr>
      <vt:lpstr>Effects of Technology on Industry and Society</vt:lpstr>
      <vt:lpstr>Substitution, Scale, Structural Effects and Models</vt:lpstr>
      <vt:lpstr>From Pipelines to Platforms</vt:lpstr>
      <vt:lpstr>Digital Landscape Takeaways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FileNewTemplate</dc:title>
  <dc:creator>Diana</dc:creator>
  <cp:lastModifiedBy>Salman Mufti</cp:lastModifiedBy>
  <cp:revision>466</cp:revision>
  <cp:lastPrinted>2025-07-26T11:58:59Z</cp:lastPrinted>
  <dcterms:created xsi:type="dcterms:W3CDTF">2010-04-12T23:12:02Z</dcterms:created>
  <dcterms:modified xsi:type="dcterms:W3CDTF">2026-08-09T16:14:00Z</dcterms:modified>
  <cp:contentStatus>Draft</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0x0101000DE64AEEDD9B7A4D93545ACBE97D4615</vt:lpwstr>
  </property>
</Properties>
</file>